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0"/>
  </p:notesMasterIdLst>
  <p:sldIdLst>
    <p:sldId id="1729" r:id="rId3"/>
    <p:sldId id="1742" r:id="rId4"/>
    <p:sldId id="1743" r:id="rId5"/>
    <p:sldId id="1745" r:id="rId6"/>
    <p:sldId id="1746" r:id="rId7"/>
    <p:sldId id="1770" r:id="rId8"/>
    <p:sldId id="1748" r:id="rId9"/>
    <p:sldId id="1766" r:id="rId10"/>
    <p:sldId id="1773" r:id="rId11"/>
    <p:sldId id="1774" r:id="rId12"/>
    <p:sldId id="1775" r:id="rId13"/>
    <p:sldId id="1776" r:id="rId14"/>
    <p:sldId id="1771" r:id="rId15"/>
    <p:sldId id="1772" r:id="rId16"/>
    <p:sldId id="1753" r:id="rId17"/>
    <p:sldId id="1777" r:id="rId18"/>
    <p:sldId id="1778"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B2B2B2"/>
    <a:srgbClr val="01559D"/>
    <a:srgbClr val="355CA4"/>
    <a:srgbClr val="858585"/>
    <a:srgbClr val="6008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05" autoAdjust="0"/>
    <p:restoredTop sz="89412" autoAdjust="0"/>
  </p:normalViewPr>
  <p:slideViewPr>
    <p:cSldViewPr snapToGrid="0">
      <p:cViewPr varScale="1">
        <p:scale>
          <a:sx n="82" d="100"/>
          <a:sy n="82" d="100"/>
        </p:scale>
        <p:origin x="774" y="77"/>
      </p:cViewPr>
      <p:guideLst/>
    </p:cSldViewPr>
  </p:slideViewPr>
  <p:outlineViewPr>
    <p:cViewPr>
      <p:scale>
        <a:sx n="33" d="100"/>
        <a:sy n="33" d="100"/>
      </p:scale>
      <p:origin x="0" y="-194"/>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403957-8E9F-4FE1-8E20-089E7360CAC8}" type="datetimeFigureOut">
              <a:rPr lang="zh-CN" altLang="en-US" smtClean="0"/>
              <a:t>2022/5/5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C0933A-3C8A-4B38-BEAC-C550AB335CCA}" type="slidenum">
              <a:rPr lang="zh-CN" altLang="en-US" smtClean="0"/>
              <a:t>‹#›</a:t>
            </a:fld>
            <a:endParaRPr lang="zh-CN" altLang="en-US"/>
          </a:p>
        </p:txBody>
      </p:sp>
    </p:spTree>
    <p:extLst>
      <p:ext uri="{BB962C8B-B14F-4D97-AF65-F5344CB8AC3E}">
        <p14:creationId xmlns:p14="http://schemas.microsoft.com/office/powerpoint/2010/main" val="232175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4C0933A-3C8A-4B38-BEAC-C550AB335CCA}" type="slidenum">
              <a:rPr lang="zh-CN" altLang="en-US" smtClean="0"/>
              <a:t>1</a:t>
            </a:fld>
            <a:endParaRPr lang="zh-CN" altLang="en-US"/>
          </a:p>
        </p:txBody>
      </p:sp>
    </p:spTree>
    <p:extLst>
      <p:ext uri="{BB962C8B-B14F-4D97-AF65-F5344CB8AC3E}">
        <p14:creationId xmlns:p14="http://schemas.microsoft.com/office/powerpoint/2010/main" val="4030884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12151C45-97F7-4BEA-A722-B154E7A77810}" type="slidenum">
              <a:rPr lang="zh-CN" altLang="en-US" smtClean="0"/>
              <a:t>17</a:t>
            </a:fld>
            <a:endParaRPr lang="zh-CN" altLang="en-US"/>
          </a:p>
        </p:txBody>
      </p:sp>
    </p:spTree>
    <p:extLst>
      <p:ext uri="{BB962C8B-B14F-4D97-AF65-F5344CB8AC3E}">
        <p14:creationId xmlns:p14="http://schemas.microsoft.com/office/powerpoint/2010/main" val="3868963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151C45-97F7-4BEA-A722-B154E7A77810}" type="slidenum">
              <a:rPr lang="zh-CN" altLang="en-US" smtClean="0"/>
              <a:t>2</a:t>
            </a:fld>
            <a:endParaRPr lang="zh-CN" altLang="en-US"/>
          </a:p>
        </p:txBody>
      </p:sp>
    </p:spTree>
    <p:extLst>
      <p:ext uri="{BB962C8B-B14F-4D97-AF65-F5344CB8AC3E}">
        <p14:creationId xmlns:p14="http://schemas.microsoft.com/office/powerpoint/2010/main" val="4243014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151C45-97F7-4BEA-A722-B154E7A77810}" type="slidenum">
              <a:rPr lang="zh-CN" altLang="en-US" smtClean="0"/>
              <a:t>3</a:t>
            </a:fld>
            <a:endParaRPr lang="zh-CN" altLang="en-US"/>
          </a:p>
        </p:txBody>
      </p:sp>
    </p:spTree>
    <p:extLst>
      <p:ext uri="{BB962C8B-B14F-4D97-AF65-F5344CB8AC3E}">
        <p14:creationId xmlns:p14="http://schemas.microsoft.com/office/powerpoint/2010/main" val="1142935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12151C45-97F7-4BEA-A722-B154E7A77810}" type="slidenum">
              <a:rPr lang="zh-CN" altLang="en-US" smtClean="0"/>
              <a:t>8</a:t>
            </a:fld>
            <a:endParaRPr lang="zh-CN" altLang="en-US"/>
          </a:p>
        </p:txBody>
      </p:sp>
    </p:spTree>
    <p:extLst>
      <p:ext uri="{BB962C8B-B14F-4D97-AF65-F5344CB8AC3E}">
        <p14:creationId xmlns:p14="http://schemas.microsoft.com/office/powerpoint/2010/main" val="3758890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12151C45-97F7-4BEA-A722-B154E7A77810}" type="slidenum">
              <a:rPr lang="zh-CN" altLang="en-US" smtClean="0"/>
              <a:t>9</a:t>
            </a:fld>
            <a:endParaRPr lang="zh-CN" altLang="en-US"/>
          </a:p>
        </p:txBody>
      </p:sp>
    </p:spTree>
    <p:extLst>
      <p:ext uri="{BB962C8B-B14F-4D97-AF65-F5344CB8AC3E}">
        <p14:creationId xmlns:p14="http://schemas.microsoft.com/office/powerpoint/2010/main" val="481441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CF7AF00-C4CE-40EE-8167-3117C6A24344}" type="slidenum">
              <a:rPr lang="zh-CN" altLang="en-US" smtClean="0"/>
              <a:t>11</a:t>
            </a:fld>
            <a:endParaRPr lang="zh-CN" altLang="en-US"/>
          </a:p>
        </p:txBody>
      </p:sp>
    </p:spTree>
    <p:extLst>
      <p:ext uri="{BB962C8B-B14F-4D97-AF65-F5344CB8AC3E}">
        <p14:creationId xmlns:p14="http://schemas.microsoft.com/office/powerpoint/2010/main" val="3048619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12151C45-97F7-4BEA-A722-B154E7A77810}" type="slidenum">
              <a:rPr lang="zh-CN" altLang="en-US" smtClean="0"/>
              <a:t>12</a:t>
            </a:fld>
            <a:endParaRPr lang="zh-CN" altLang="en-US"/>
          </a:p>
        </p:txBody>
      </p:sp>
    </p:spTree>
    <p:extLst>
      <p:ext uri="{BB962C8B-B14F-4D97-AF65-F5344CB8AC3E}">
        <p14:creationId xmlns:p14="http://schemas.microsoft.com/office/powerpoint/2010/main" val="296635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12151C45-97F7-4BEA-A722-B154E7A77810}" type="slidenum">
              <a:rPr lang="zh-CN" altLang="en-US" smtClean="0"/>
              <a:t>13</a:t>
            </a:fld>
            <a:endParaRPr lang="zh-CN" altLang="en-US"/>
          </a:p>
        </p:txBody>
      </p:sp>
    </p:spTree>
    <p:extLst>
      <p:ext uri="{BB962C8B-B14F-4D97-AF65-F5344CB8AC3E}">
        <p14:creationId xmlns:p14="http://schemas.microsoft.com/office/powerpoint/2010/main" val="2350524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12151C45-97F7-4BEA-A722-B154E7A77810}" type="slidenum">
              <a:rPr lang="zh-CN" altLang="en-US" smtClean="0"/>
              <a:t>14</a:t>
            </a:fld>
            <a:endParaRPr lang="zh-CN" altLang="en-US"/>
          </a:p>
        </p:txBody>
      </p:sp>
    </p:spTree>
    <p:extLst>
      <p:ext uri="{BB962C8B-B14F-4D97-AF65-F5344CB8AC3E}">
        <p14:creationId xmlns:p14="http://schemas.microsoft.com/office/powerpoint/2010/main" val="3804439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07AA5-2D0F-488F-8BD7-375A340F484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B512769-C71E-4F62-B200-C22D56BBB5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2F778BB-4BE8-4373-AE72-1FF27EA40933}"/>
              </a:ext>
            </a:extLst>
          </p:cNvPr>
          <p:cNvSpPr>
            <a:spLocks noGrp="1"/>
          </p:cNvSpPr>
          <p:nvPr>
            <p:ph type="dt" sz="half" idx="10"/>
          </p:nvPr>
        </p:nvSpPr>
        <p:spPr/>
        <p:txBody>
          <a:bodyPr/>
          <a:lstStyle/>
          <a:p>
            <a:fld id="{D07F8E7F-645C-4A6E-ABC1-205568C38036}" type="datetimeFigureOut">
              <a:rPr lang="zh-CN" altLang="en-US" smtClean="0"/>
              <a:t>2022/5/5</a:t>
            </a:fld>
            <a:endParaRPr lang="zh-CN" altLang="en-US"/>
          </a:p>
        </p:txBody>
      </p:sp>
      <p:sp>
        <p:nvSpPr>
          <p:cNvPr id="5" name="页脚占位符 4">
            <a:extLst>
              <a:ext uri="{FF2B5EF4-FFF2-40B4-BE49-F238E27FC236}">
                <a16:creationId xmlns:a16="http://schemas.microsoft.com/office/drawing/2014/main" id="{5BB347FD-3013-4913-989E-6D316398BED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04C9C4C-83EF-4C74-A87A-281EFD5A0B57}"/>
              </a:ext>
            </a:extLst>
          </p:cNvPr>
          <p:cNvSpPr>
            <a:spLocks noGrp="1"/>
          </p:cNvSpPr>
          <p:nvPr>
            <p:ph type="sldNum" sz="quarter" idx="12"/>
          </p:nvPr>
        </p:nvSpPr>
        <p:spPr/>
        <p:txBody>
          <a:bodyPr/>
          <a:lstStyle/>
          <a:p>
            <a:fld id="{7946C1D3-0B74-4545-B892-7FDB91FBF59F}" type="slidenum">
              <a:rPr lang="zh-CN" altLang="en-US" smtClean="0"/>
              <a:t>‹#›</a:t>
            </a:fld>
            <a:endParaRPr lang="zh-CN" altLang="en-US"/>
          </a:p>
        </p:txBody>
      </p:sp>
    </p:spTree>
    <p:extLst>
      <p:ext uri="{BB962C8B-B14F-4D97-AF65-F5344CB8AC3E}">
        <p14:creationId xmlns:p14="http://schemas.microsoft.com/office/powerpoint/2010/main" val="752530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B8578A-E0DD-4E89-83C8-E733A8C5FAF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52E2E1C-3B3F-4865-A8EC-CD09B1218B0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4E6942-E09A-4153-A689-6FEEF3471219}"/>
              </a:ext>
            </a:extLst>
          </p:cNvPr>
          <p:cNvSpPr>
            <a:spLocks noGrp="1"/>
          </p:cNvSpPr>
          <p:nvPr>
            <p:ph type="dt" sz="half" idx="10"/>
          </p:nvPr>
        </p:nvSpPr>
        <p:spPr/>
        <p:txBody>
          <a:bodyPr/>
          <a:lstStyle/>
          <a:p>
            <a:fld id="{D07F8E7F-645C-4A6E-ABC1-205568C38036}" type="datetimeFigureOut">
              <a:rPr lang="zh-CN" altLang="en-US" smtClean="0"/>
              <a:t>2022/5/5</a:t>
            </a:fld>
            <a:endParaRPr lang="zh-CN" altLang="en-US"/>
          </a:p>
        </p:txBody>
      </p:sp>
      <p:sp>
        <p:nvSpPr>
          <p:cNvPr id="5" name="页脚占位符 4">
            <a:extLst>
              <a:ext uri="{FF2B5EF4-FFF2-40B4-BE49-F238E27FC236}">
                <a16:creationId xmlns:a16="http://schemas.microsoft.com/office/drawing/2014/main" id="{8603965F-4103-45D1-A083-61C98FA9F8C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B178AC7-AD39-4F34-9D8D-9B4526FB12AE}"/>
              </a:ext>
            </a:extLst>
          </p:cNvPr>
          <p:cNvSpPr>
            <a:spLocks noGrp="1"/>
          </p:cNvSpPr>
          <p:nvPr>
            <p:ph type="sldNum" sz="quarter" idx="12"/>
          </p:nvPr>
        </p:nvSpPr>
        <p:spPr/>
        <p:txBody>
          <a:bodyPr/>
          <a:lstStyle/>
          <a:p>
            <a:fld id="{7946C1D3-0B74-4545-B892-7FDB91FBF59F}" type="slidenum">
              <a:rPr lang="zh-CN" altLang="en-US" smtClean="0"/>
              <a:t>‹#›</a:t>
            </a:fld>
            <a:endParaRPr lang="zh-CN" altLang="en-US"/>
          </a:p>
        </p:txBody>
      </p:sp>
    </p:spTree>
    <p:extLst>
      <p:ext uri="{BB962C8B-B14F-4D97-AF65-F5344CB8AC3E}">
        <p14:creationId xmlns:p14="http://schemas.microsoft.com/office/powerpoint/2010/main" val="2565426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A77F5C-4ED4-4BCA-95D8-6BA7D7E3038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C4E1936-6058-432A-B0EA-E727CC31577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E964485-0F55-4FE5-8E33-C71A28C52E6E}"/>
              </a:ext>
            </a:extLst>
          </p:cNvPr>
          <p:cNvSpPr>
            <a:spLocks noGrp="1"/>
          </p:cNvSpPr>
          <p:nvPr>
            <p:ph type="dt" sz="half" idx="10"/>
          </p:nvPr>
        </p:nvSpPr>
        <p:spPr/>
        <p:txBody>
          <a:bodyPr/>
          <a:lstStyle/>
          <a:p>
            <a:fld id="{D07F8E7F-645C-4A6E-ABC1-205568C38036}" type="datetimeFigureOut">
              <a:rPr lang="zh-CN" altLang="en-US" smtClean="0"/>
              <a:t>2022/5/5</a:t>
            </a:fld>
            <a:endParaRPr lang="zh-CN" altLang="en-US"/>
          </a:p>
        </p:txBody>
      </p:sp>
      <p:sp>
        <p:nvSpPr>
          <p:cNvPr id="5" name="页脚占位符 4">
            <a:extLst>
              <a:ext uri="{FF2B5EF4-FFF2-40B4-BE49-F238E27FC236}">
                <a16:creationId xmlns:a16="http://schemas.microsoft.com/office/drawing/2014/main" id="{998F4389-4ACA-49B6-BC07-C8A875B166F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062D6C6-3EAC-423A-8D7F-DF7696E3D285}"/>
              </a:ext>
            </a:extLst>
          </p:cNvPr>
          <p:cNvSpPr>
            <a:spLocks noGrp="1"/>
          </p:cNvSpPr>
          <p:nvPr>
            <p:ph type="sldNum" sz="quarter" idx="12"/>
          </p:nvPr>
        </p:nvSpPr>
        <p:spPr/>
        <p:txBody>
          <a:bodyPr/>
          <a:lstStyle/>
          <a:p>
            <a:fld id="{7946C1D3-0B74-4545-B892-7FDB91FBF59F}" type="slidenum">
              <a:rPr lang="zh-CN" altLang="en-US" smtClean="0"/>
              <a:t>‹#›</a:t>
            </a:fld>
            <a:endParaRPr lang="zh-CN" altLang="en-US"/>
          </a:p>
        </p:txBody>
      </p:sp>
    </p:spTree>
    <p:extLst>
      <p:ext uri="{BB962C8B-B14F-4D97-AF65-F5344CB8AC3E}">
        <p14:creationId xmlns:p14="http://schemas.microsoft.com/office/powerpoint/2010/main" val="30431010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方正特雅宋简" panose="02000000000000000000"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方正特雅宋简" panose="02000000000000000000"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方正特雅宋简" panose="02000000000000000000"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856044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314642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574159-A252-4E2D-8B29-503D811F8C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5244785-F222-42AA-84E4-76E73CCFAC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355CD36-EE9A-4142-BBAB-D9E6C2C3308E}"/>
              </a:ext>
            </a:extLst>
          </p:cNvPr>
          <p:cNvSpPr>
            <a:spLocks noGrp="1"/>
          </p:cNvSpPr>
          <p:nvPr>
            <p:ph type="dt" sz="half" idx="10"/>
          </p:nvPr>
        </p:nvSpPr>
        <p:spPr/>
        <p:txBody>
          <a:bodyPr/>
          <a:lstStyle/>
          <a:p>
            <a:fld id="{D07F8E7F-645C-4A6E-ABC1-205568C38036}" type="datetimeFigureOut">
              <a:rPr lang="zh-CN" altLang="en-US" smtClean="0"/>
              <a:t>2022/5/5</a:t>
            </a:fld>
            <a:endParaRPr lang="zh-CN" altLang="en-US"/>
          </a:p>
        </p:txBody>
      </p:sp>
      <p:sp>
        <p:nvSpPr>
          <p:cNvPr id="5" name="页脚占位符 4">
            <a:extLst>
              <a:ext uri="{FF2B5EF4-FFF2-40B4-BE49-F238E27FC236}">
                <a16:creationId xmlns:a16="http://schemas.microsoft.com/office/drawing/2014/main" id="{1B28499B-9763-4717-A787-FC043747115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8E171A2-21E3-4808-B9F4-80669B2900B0}"/>
              </a:ext>
            </a:extLst>
          </p:cNvPr>
          <p:cNvSpPr>
            <a:spLocks noGrp="1"/>
          </p:cNvSpPr>
          <p:nvPr>
            <p:ph type="sldNum" sz="quarter" idx="12"/>
          </p:nvPr>
        </p:nvSpPr>
        <p:spPr/>
        <p:txBody>
          <a:bodyPr/>
          <a:lstStyle/>
          <a:p>
            <a:fld id="{7946C1D3-0B74-4545-B892-7FDB91FBF59F}" type="slidenum">
              <a:rPr lang="zh-CN" altLang="en-US" smtClean="0"/>
              <a:t>‹#›</a:t>
            </a:fld>
            <a:endParaRPr lang="zh-CN" altLang="en-US"/>
          </a:p>
        </p:txBody>
      </p:sp>
    </p:spTree>
    <p:extLst>
      <p:ext uri="{BB962C8B-B14F-4D97-AF65-F5344CB8AC3E}">
        <p14:creationId xmlns:p14="http://schemas.microsoft.com/office/powerpoint/2010/main" val="1848122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170A34-C7AC-45E7-AE75-865D939F70A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749A48-2091-4FCC-B358-2CA25A51BC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129E487-D731-4AC0-A6DB-5A8FADF12104}"/>
              </a:ext>
            </a:extLst>
          </p:cNvPr>
          <p:cNvSpPr>
            <a:spLocks noGrp="1"/>
          </p:cNvSpPr>
          <p:nvPr>
            <p:ph type="dt" sz="half" idx="10"/>
          </p:nvPr>
        </p:nvSpPr>
        <p:spPr/>
        <p:txBody>
          <a:bodyPr/>
          <a:lstStyle/>
          <a:p>
            <a:fld id="{D07F8E7F-645C-4A6E-ABC1-205568C38036}" type="datetimeFigureOut">
              <a:rPr lang="zh-CN" altLang="en-US" smtClean="0"/>
              <a:t>2022/5/5</a:t>
            </a:fld>
            <a:endParaRPr lang="zh-CN" altLang="en-US"/>
          </a:p>
        </p:txBody>
      </p:sp>
      <p:sp>
        <p:nvSpPr>
          <p:cNvPr id="5" name="页脚占位符 4">
            <a:extLst>
              <a:ext uri="{FF2B5EF4-FFF2-40B4-BE49-F238E27FC236}">
                <a16:creationId xmlns:a16="http://schemas.microsoft.com/office/drawing/2014/main" id="{A78E2051-41C4-4E47-8A04-73289FEDBFA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514ADFD-C392-41AD-9C58-73B2F33E9919}"/>
              </a:ext>
            </a:extLst>
          </p:cNvPr>
          <p:cNvSpPr>
            <a:spLocks noGrp="1"/>
          </p:cNvSpPr>
          <p:nvPr>
            <p:ph type="sldNum" sz="quarter" idx="12"/>
          </p:nvPr>
        </p:nvSpPr>
        <p:spPr/>
        <p:txBody>
          <a:bodyPr/>
          <a:lstStyle/>
          <a:p>
            <a:fld id="{7946C1D3-0B74-4545-B892-7FDB91FBF59F}" type="slidenum">
              <a:rPr lang="zh-CN" altLang="en-US" smtClean="0"/>
              <a:t>‹#›</a:t>
            </a:fld>
            <a:endParaRPr lang="zh-CN" altLang="en-US"/>
          </a:p>
        </p:txBody>
      </p:sp>
    </p:spTree>
    <p:extLst>
      <p:ext uri="{BB962C8B-B14F-4D97-AF65-F5344CB8AC3E}">
        <p14:creationId xmlns:p14="http://schemas.microsoft.com/office/powerpoint/2010/main" val="556412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BDC30-A289-46BE-9295-335C519A9EF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4A0772-FB3E-4406-BFB1-98CD0B7E5DA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E05C517-FEF3-464F-A095-C4F551EE5AC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5FC9260-3F94-43FB-9D15-9BCE217726C8}"/>
              </a:ext>
            </a:extLst>
          </p:cNvPr>
          <p:cNvSpPr>
            <a:spLocks noGrp="1"/>
          </p:cNvSpPr>
          <p:nvPr>
            <p:ph type="dt" sz="half" idx="10"/>
          </p:nvPr>
        </p:nvSpPr>
        <p:spPr/>
        <p:txBody>
          <a:bodyPr/>
          <a:lstStyle/>
          <a:p>
            <a:fld id="{D07F8E7F-645C-4A6E-ABC1-205568C38036}" type="datetimeFigureOut">
              <a:rPr lang="zh-CN" altLang="en-US" smtClean="0"/>
              <a:t>2022/5/5</a:t>
            </a:fld>
            <a:endParaRPr lang="zh-CN" altLang="en-US"/>
          </a:p>
        </p:txBody>
      </p:sp>
      <p:sp>
        <p:nvSpPr>
          <p:cNvPr id="6" name="页脚占位符 5">
            <a:extLst>
              <a:ext uri="{FF2B5EF4-FFF2-40B4-BE49-F238E27FC236}">
                <a16:creationId xmlns:a16="http://schemas.microsoft.com/office/drawing/2014/main" id="{17A206CF-3ECD-428B-9068-FB810CD830C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F479603-A586-4DEE-BF90-4C3BFDD8621D}"/>
              </a:ext>
            </a:extLst>
          </p:cNvPr>
          <p:cNvSpPr>
            <a:spLocks noGrp="1"/>
          </p:cNvSpPr>
          <p:nvPr>
            <p:ph type="sldNum" sz="quarter" idx="12"/>
          </p:nvPr>
        </p:nvSpPr>
        <p:spPr/>
        <p:txBody>
          <a:bodyPr/>
          <a:lstStyle/>
          <a:p>
            <a:fld id="{7946C1D3-0B74-4545-B892-7FDB91FBF59F}" type="slidenum">
              <a:rPr lang="zh-CN" altLang="en-US" smtClean="0"/>
              <a:t>‹#›</a:t>
            </a:fld>
            <a:endParaRPr lang="zh-CN" altLang="en-US"/>
          </a:p>
        </p:txBody>
      </p:sp>
    </p:spTree>
    <p:extLst>
      <p:ext uri="{BB962C8B-B14F-4D97-AF65-F5344CB8AC3E}">
        <p14:creationId xmlns:p14="http://schemas.microsoft.com/office/powerpoint/2010/main" val="2712446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BD2417-88AE-4790-90C7-B2D36A35B8E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616A2EC-B7FA-4CDF-A829-9DBF1BFA0C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09568A3-0EBC-4AB8-8C70-513D47883B9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A3FF5F2-D656-40C6-A7F2-99AC02BD60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8C5B055-1BFC-4552-B192-693EC4727BB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072B7F2-9EB5-4E12-881E-057A1282E43F}"/>
              </a:ext>
            </a:extLst>
          </p:cNvPr>
          <p:cNvSpPr>
            <a:spLocks noGrp="1"/>
          </p:cNvSpPr>
          <p:nvPr>
            <p:ph type="dt" sz="half" idx="10"/>
          </p:nvPr>
        </p:nvSpPr>
        <p:spPr/>
        <p:txBody>
          <a:bodyPr/>
          <a:lstStyle/>
          <a:p>
            <a:fld id="{D07F8E7F-645C-4A6E-ABC1-205568C38036}" type="datetimeFigureOut">
              <a:rPr lang="zh-CN" altLang="en-US" smtClean="0"/>
              <a:t>2022/5/5</a:t>
            </a:fld>
            <a:endParaRPr lang="zh-CN" altLang="en-US"/>
          </a:p>
        </p:txBody>
      </p:sp>
      <p:sp>
        <p:nvSpPr>
          <p:cNvPr id="8" name="页脚占位符 7">
            <a:extLst>
              <a:ext uri="{FF2B5EF4-FFF2-40B4-BE49-F238E27FC236}">
                <a16:creationId xmlns:a16="http://schemas.microsoft.com/office/drawing/2014/main" id="{9909B0B5-9CF4-45CB-9CA1-DFF186F7DFF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1FC7844-5C7D-4458-814C-7803E41B48E0}"/>
              </a:ext>
            </a:extLst>
          </p:cNvPr>
          <p:cNvSpPr>
            <a:spLocks noGrp="1"/>
          </p:cNvSpPr>
          <p:nvPr>
            <p:ph type="sldNum" sz="quarter" idx="12"/>
          </p:nvPr>
        </p:nvSpPr>
        <p:spPr/>
        <p:txBody>
          <a:bodyPr/>
          <a:lstStyle/>
          <a:p>
            <a:fld id="{7946C1D3-0B74-4545-B892-7FDB91FBF59F}" type="slidenum">
              <a:rPr lang="zh-CN" altLang="en-US" smtClean="0"/>
              <a:t>‹#›</a:t>
            </a:fld>
            <a:endParaRPr lang="zh-CN" altLang="en-US"/>
          </a:p>
        </p:txBody>
      </p:sp>
    </p:spTree>
    <p:extLst>
      <p:ext uri="{BB962C8B-B14F-4D97-AF65-F5344CB8AC3E}">
        <p14:creationId xmlns:p14="http://schemas.microsoft.com/office/powerpoint/2010/main" val="1717115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87D4D3-5810-438D-8D7F-695C984AD6D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6BD369C-C8D0-4115-8D63-A4A43CA329AA}"/>
              </a:ext>
            </a:extLst>
          </p:cNvPr>
          <p:cNvSpPr>
            <a:spLocks noGrp="1"/>
          </p:cNvSpPr>
          <p:nvPr>
            <p:ph type="dt" sz="half" idx="10"/>
          </p:nvPr>
        </p:nvSpPr>
        <p:spPr/>
        <p:txBody>
          <a:bodyPr/>
          <a:lstStyle/>
          <a:p>
            <a:fld id="{D07F8E7F-645C-4A6E-ABC1-205568C38036}" type="datetimeFigureOut">
              <a:rPr lang="zh-CN" altLang="en-US" smtClean="0"/>
              <a:t>2022/5/5</a:t>
            </a:fld>
            <a:endParaRPr lang="zh-CN" altLang="en-US"/>
          </a:p>
        </p:txBody>
      </p:sp>
      <p:sp>
        <p:nvSpPr>
          <p:cNvPr id="4" name="页脚占位符 3">
            <a:extLst>
              <a:ext uri="{FF2B5EF4-FFF2-40B4-BE49-F238E27FC236}">
                <a16:creationId xmlns:a16="http://schemas.microsoft.com/office/drawing/2014/main" id="{3DF8DC6B-40B0-4A72-8818-8DB1AFC896F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8A495DA-7303-4BFB-A1BF-8C76EE575036}"/>
              </a:ext>
            </a:extLst>
          </p:cNvPr>
          <p:cNvSpPr>
            <a:spLocks noGrp="1"/>
          </p:cNvSpPr>
          <p:nvPr>
            <p:ph type="sldNum" sz="quarter" idx="12"/>
          </p:nvPr>
        </p:nvSpPr>
        <p:spPr/>
        <p:txBody>
          <a:bodyPr/>
          <a:lstStyle/>
          <a:p>
            <a:fld id="{7946C1D3-0B74-4545-B892-7FDB91FBF59F}" type="slidenum">
              <a:rPr lang="zh-CN" altLang="en-US" smtClean="0"/>
              <a:t>‹#›</a:t>
            </a:fld>
            <a:endParaRPr lang="zh-CN" altLang="en-US"/>
          </a:p>
        </p:txBody>
      </p:sp>
    </p:spTree>
    <p:extLst>
      <p:ext uri="{BB962C8B-B14F-4D97-AF65-F5344CB8AC3E}">
        <p14:creationId xmlns:p14="http://schemas.microsoft.com/office/powerpoint/2010/main" val="4030021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3E457BB-3EFC-4AE0-A434-F71267EEA179}"/>
              </a:ext>
            </a:extLst>
          </p:cNvPr>
          <p:cNvSpPr>
            <a:spLocks noGrp="1"/>
          </p:cNvSpPr>
          <p:nvPr>
            <p:ph type="dt" sz="half" idx="10"/>
          </p:nvPr>
        </p:nvSpPr>
        <p:spPr/>
        <p:txBody>
          <a:bodyPr/>
          <a:lstStyle/>
          <a:p>
            <a:fld id="{D07F8E7F-645C-4A6E-ABC1-205568C38036}" type="datetimeFigureOut">
              <a:rPr lang="zh-CN" altLang="en-US" smtClean="0"/>
              <a:t>2022/5/5</a:t>
            </a:fld>
            <a:endParaRPr lang="zh-CN" altLang="en-US"/>
          </a:p>
        </p:txBody>
      </p:sp>
      <p:sp>
        <p:nvSpPr>
          <p:cNvPr id="3" name="页脚占位符 2">
            <a:extLst>
              <a:ext uri="{FF2B5EF4-FFF2-40B4-BE49-F238E27FC236}">
                <a16:creationId xmlns:a16="http://schemas.microsoft.com/office/drawing/2014/main" id="{9FE6A6C7-CC68-4640-AEE4-A2F6872453C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8C9348A-A2F2-4D2C-9BC1-E60613F85D28}"/>
              </a:ext>
            </a:extLst>
          </p:cNvPr>
          <p:cNvSpPr>
            <a:spLocks noGrp="1"/>
          </p:cNvSpPr>
          <p:nvPr>
            <p:ph type="sldNum" sz="quarter" idx="12"/>
          </p:nvPr>
        </p:nvSpPr>
        <p:spPr/>
        <p:txBody>
          <a:bodyPr/>
          <a:lstStyle/>
          <a:p>
            <a:fld id="{7946C1D3-0B74-4545-B892-7FDB91FBF59F}" type="slidenum">
              <a:rPr lang="zh-CN" altLang="en-US" smtClean="0"/>
              <a:t>‹#›</a:t>
            </a:fld>
            <a:endParaRPr lang="zh-CN" altLang="en-US"/>
          </a:p>
        </p:txBody>
      </p:sp>
    </p:spTree>
    <p:extLst>
      <p:ext uri="{BB962C8B-B14F-4D97-AF65-F5344CB8AC3E}">
        <p14:creationId xmlns:p14="http://schemas.microsoft.com/office/powerpoint/2010/main" val="2586186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49A45C-5EDF-4CA5-B8B2-A0A908EBAB7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3E563C6-AFED-4531-8E67-1BFB0EBE67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3B510B4-C65A-4C8E-9E10-DABBE98411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E3BD83-33BB-4B50-93D3-1491DEE6F41F}"/>
              </a:ext>
            </a:extLst>
          </p:cNvPr>
          <p:cNvSpPr>
            <a:spLocks noGrp="1"/>
          </p:cNvSpPr>
          <p:nvPr>
            <p:ph type="dt" sz="half" idx="10"/>
          </p:nvPr>
        </p:nvSpPr>
        <p:spPr/>
        <p:txBody>
          <a:bodyPr/>
          <a:lstStyle/>
          <a:p>
            <a:fld id="{D07F8E7F-645C-4A6E-ABC1-205568C38036}" type="datetimeFigureOut">
              <a:rPr lang="zh-CN" altLang="en-US" smtClean="0"/>
              <a:t>2022/5/5</a:t>
            </a:fld>
            <a:endParaRPr lang="zh-CN" altLang="en-US"/>
          </a:p>
        </p:txBody>
      </p:sp>
      <p:sp>
        <p:nvSpPr>
          <p:cNvPr id="6" name="页脚占位符 5">
            <a:extLst>
              <a:ext uri="{FF2B5EF4-FFF2-40B4-BE49-F238E27FC236}">
                <a16:creationId xmlns:a16="http://schemas.microsoft.com/office/drawing/2014/main" id="{218630F0-80F4-43CA-BD38-142B6F80EA2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D1CD2C4-31ED-46D9-83C5-1140FA2ED4B5}"/>
              </a:ext>
            </a:extLst>
          </p:cNvPr>
          <p:cNvSpPr>
            <a:spLocks noGrp="1"/>
          </p:cNvSpPr>
          <p:nvPr>
            <p:ph type="sldNum" sz="quarter" idx="12"/>
          </p:nvPr>
        </p:nvSpPr>
        <p:spPr/>
        <p:txBody>
          <a:bodyPr/>
          <a:lstStyle/>
          <a:p>
            <a:fld id="{7946C1D3-0B74-4545-B892-7FDB91FBF59F}" type="slidenum">
              <a:rPr lang="zh-CN" altLang="en-US" smtClean="0"/>
              <a:t>‹#›</a:t>
            </a:fld>
            <a:endParaRPr lang="zh-CN" altLang="en-US"/>
          </a:p>
        </p:txBody>
      </p:sp>
    </p:spTree>
    <p:extLst>
      <p:ext uri="{BB962C8B-B14F-4D97-AF65-F5344CB8AC3E}">
        <p14:creationId xmlns:p14="http://schemas.microsoft.com/office/powerpoint/2010/main" val="25390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7726C2-B402-489A-9D75-B5A4B384A9E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EE7559C-603E-43C8-BCFC-08CFAC5778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6B29832-ADD6-41F5-A7A0-13D274966C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0432FBA-C979-4382-91DB-00D6D5258791}"/>
              </a:ext>
            </a:extLst>
          </p:cNvPr>
          <p:cNvSpPr>
            <a:spLocks noGrp="1"/>
          </p:cNvSpPr>
          <p:nvPr>
            <p:ph type="dt" sz="half" idx="10"/>
          </p:nvPr>
        </p:nvSpPr>
        <p:spPr/>
        <p:txBody>
          <a:bodyPr/>
          <a:lstStyle/>
          <a:p>
            <a:fld id="{D07F8E7F-645C-4A6E-ABC1-205568C38036}" type="datetimeFigureOut">
              <a:rPr lang="zh-CN" altLang="en-US" smtClean="0"/>
              <a:t>2022/5/5</a:t>
            </a:fld>
            <a:endParaRPr lang="zh-CN" altLang="en-US"/>
          </a:p>
        </p:txBody>
      </p:sp>
      <p:sp>
        <p:nvSpPr>
          <p:cNvPr id="6" name="页脚占位符 5">
            <a:extLst>
              <a:ext uri="{FF2B5EF4-FFF2-40B4-BE49-F238E27FC236}">
                <a16:creationId xmlns:a16="http://schemas.microsoft.com/office/drawing/2014/main" id="{BB056752-3C18-4A83-B453-83A6AEFD006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711266D-7C93-48E9-AC45-B3EF0959BC71}"/>
              </a:ext>
            </a:extLst>
          </p:cNvPr>
          <p:cNvSpPr>
            <a:spLocks noGrp="1"/>
          </p:cNvSpPr>
          <p:nvPr>
            <p:ph type="sldNum" sz="quarter" idx="12"/>
          </p:nvPr>
        </p:nvSpPr>
        <p:spPr/>
        <p:txBody>
          <a:bodyPr/>
          <a:lstStyle/>
          <a:p>
            <a:fld id="{7946C1D3-0B74-4545-B892-7FDB91FBF59F}" type="slidenum">
              <a:rPr lang="zh-CN" altLang="en-US" smtClean="0"/>
              <a:t>‹#›</a:t>
            </a:fld>
            <a:endParaRPr lang="zh-CN" altLang="en-US"/>
          </a:p>
        </p:txBody>
      </p:sp>
    </p:spTree>
    <p:extLst>
      <p:ext uri="{BB962C8B-B14F-4D97-AF65-F5344CB8AC3E}">
        <p14:creationId xmlns:p14="http://schemas.microsoft.com/office/powerpoint/2010/main" val="1462101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E0D9526-BFAE-45C4-984B-A817373BC1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0BFDF67-0D70-440E-96C8-4FDD8E84BE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1C906FC9-8BD2-42C9-867F-B230460834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方正特雅宋简" panose="02000000000000000000" pitchFamily="2" charset="-122"/>
                <a:ea typeface="方正特雅宋简" panose="02000000000000000000" pitchFamily="2" charset="-122"/>
              </a:defRPr>
            </a:lvl1pPr>
          </a:lstStyle>
          <a:p>
            <a:fld id="{D07F8E7F-645C-4A6E-ABC1-205568C38036}" type="datetimeFigureOut">
              <a:rPr lang="zh-CN" altLang="en-US" smtClean="0"/>
              <a:pPr/>
              <a:t>2022/5/5</a:t>
            </a:fld>
            <a:endParaRPr lang="zh-CN" altLang="en-US" dirty="0"/>
          </a:p>
        </p:txBody>
      </p:sp>
      <p:sp>
        <p:nvSpPr>
          <p:cNvPr id="5" name="页脚占位符 4">
            <a:extLst>
              <a:ext uri="{FF2B5EF4-FFF2-40B4-BE49-F238E27FC236}">
                <a16:creationId xmlns:a16="http://schemas.microsoft.com/office/drawing/2014/main" id="{3BBB8B6F-988C-4D14-9452-5DCF486623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方正特雅宋简" panose="02000000000000000000" pitchFamily="2" charset="-122"/>
                <a:ea typeface="方正特雅宋简" panose="02000000000000000000" pitchFamily="2" charset="-122"/>
              </a:defRPr>
            </a:lvl1pPr>
          </a:lstStyle>
          <a:p>
            <a:endParaRPr lang="zh-CN" altLang="en-US" dirty="0"/>
          </a:p>
        </p:txBody>
      </p:sp>
      <p:sp>
        <p:nvSpPr>
          <p:cNvPr id="6" name="灯片编号占位符 5">
            <a:extLst>
              <a:ext uri="{FF2B5EF4-FFF2-40B4-BE49-F238E27FC236}">
                <a16:creationId xmlns:a16="http://schemas.microsoft.com/office/drawing/2014/main" id="{2A252280-5CFC-4032-9B25-61FD728952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方正特雅宋简" panose="02000000000000000000" pitchFamily="2" charset="-122"/>
                <a:ea typeface="方正特雅宋简" panose="02000000000000000000" pitchFamily="2" charset="-122"/>
              </a:defRPr>
            </a:lvl1pPr>
          </a:lstStyle>
          <a:p>
            <a:fld id="{7946C1D3-0B74-4545-B892-7FDB91FBF59F}" type="slidenum">
              <a:rPr lang="zh-CN" altLang="en-US" smtClean="0"/>
              <a:pPr/>
              <a:t>‹#›</a:t>
            </a:fld>
            <a:endParaRPr lang="zh-CN" altLang="en-US" dirty="0"/>
          </a:p>
        </p:txBody>
      </p:sp>
    </p:spTree>
    <p:extLst>
      <p:ext uri="{BB962C8B-B14F-4D97-AF65-F5344CB8AC3E}">
        <p14:creationId xmlns:p14="http://schemas.microsoft.com/office/powerpoint/2010/main" val="7793381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方正特雅宋简" panose="02000000000000000000" pitchFamily="2" charset="-122"/>
          <a:ea typeface="方正特雅宋简"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方正特雅宋简" panose="02000000000000000000" pitchFamily="2" charset="-122"/>
          <a:ea typeface="方正特雅宋简" panose="02000000000000000000"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方正特雅宋简" panose="02000000000000000000" pitchFamily="2" charset="-122"/>
          <a:ea typeface="方正特雅宋简" panose="02000000000000000000"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特雅宋简" panose="02000000000000000000" pitchFamily="2" charset="-122"/>
          <a:ea typeface="方正特雅宋简" panose="02000000000000000000"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特雅宋简" panose="02000000000000000000" pitchFamily="2" charset="-122"/>
          <a:ea typeface="方正特雅宋简" panose="02000000000000000000"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2254458"/>
      </p:ext>
    </p:extLst>
  </p:cSld>
  <p:clrMap bg1="lt1" tx1="dk1" bg2="lt2" tx2="dk2" accent1="accent1" accent2="accent2" accent3="accent3" accent4="accent4" accent5="accent5" accent6="accent6" hlink="hlink" folHlink="folHlink"/>
  <p:sldLayoutIdLst>
    <p:sldLayoutId id="2147483662" r:id="rId1"/>
    <p:sldLayoutId id="214748366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2.sv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8" Type="http://schemas.openxmlformats.org/officeDocument/2006/relationships/hyperlink" Target="https://towardsdatascience.com/illustrated-guide-to-lstms-and-gru-s-a-step-by-step-explanation-44e9eb85bf21" TargetMode="External"/><Relationship Id="rId3" Type="http://schemas.openxmlformats.org/officeDocument/2006/relationships/image" Target="../media/image7.png"/><Relationship Id="rId7" Type="http://schemas.openxmlformats.org/officeDocument/2006/relationships/hyperlink" Target="https://en.wikipedia.org/wiki/Recurrent_neural_network#Applications"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s://juejin.cn/post/6872339814910427143" TargetMode="External"/><Relationship Id="rId11" Type="http://schemas.openxmlformats.org/officeDocument/2006/relationships/hyperlink" Target="https://blog.csdn.net/ziyi9663/article/details/107311169" TargetMode="External"/><Relationship Id="rId5" Type="http://schemas.openxmlformats.org/officeDocument/2006/relationships/hyperlink" Target="https://www.tensorflow.org/text/tutorials/text_generation" TargetMode="External"/><Relationship Id="rId10" Type="http://schemas.openxmlformats.org/officeDocument/2006/relationships/hyperlink" Target="https://blog.floydhub.com/long-short-term-memory-from-zero-to-hero-with-pytorch/" TargetMode="External"/><Relationship Id="rId4" Type="http://schemas.microsoft.com/office/2007/relationships/hdphoto" Target="../media/hdphoto3.wdp"/><Relationship Id="rId9" Type="http://schemas.openxmlformats.org/officeDocument/2006/relationships/hyperlink" Target="https://androidkt.com/batch-size-step-iteration-epoch-neural-network/#:~:text=Batch%20size%20is%20the%20number%20of%20items%20from,error%20and%20then%20update%20weights%20every%2032%20item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png"/><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1.xml"/><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3F8DD5E-A11D-46E4-B20D-D36BC0FE23A6}"/>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CrisscrossEtching trans="60000" pressure="20"/>
                    </a14:imgEffect>
                    <a14:imgEffect>
                      <a14:colorTemperature colorTemp="6000"/>
                    </a14:imgEffect>
                    <a14:imgEffect>
                      <a14:saturation sat="150000"/>
                    </a14:imgEffect>
                  </a14:imgLayer>
                </a14:imgProps>
              </a:ext>
            </a:extLst>
          </a:blip>
          <a:stretch>
            <a:fillRect/>
          </a:stretch>
        </p:blipFill>
        <p:spPr>
          <a:xfrm>
            <a:off x="446834" y="0"/>
            <a:ext cx="11312962" cy="6857998"/>
          </a:xfrm>
          <a:prstGeom prst="rect">
            <a:avLst/>
          </a:prstGeom>
          <a:noFill/>
        </p:spPr>
      </p:pic>
      <p:sp>
        <p:nvSpPr>
          <p:cNvPr id="31" name="文本框 30">
            <a:extLst>
              <a:ext uri="{FF2B5EF4-FFF2-40B4-BE49-F238E27FC236}">
                <a16:creationId xmlns:a16="http://schemas.microsoft.com/office/drawing/2014/main" id="{FDC95ECD-FB4E-450D-A920-7BE02E1CE331}"/>
              </a:ext>
            </a:extLst>
          </p:cNvPr>
          <p:cNvSpPr txBox="1"/>
          <p:nvPr/>
        </p:nvSpPr>
        <p:spPr>
          <a:xfrm>
            <a:off x="1197442" y="2506119"/>
            <a:ext cx="9786037" cy="1909049"/>
          </a:xfrm>
          <a:prstGeom prst="rect">
            <a:avLst/>
          </a:prstGeom>
          <a:noFill/>
        </p:spPr>
        <p:txBody>
          <a:bodyPr wrap="square" rtlCol="0">
            <a:spAutoFit/>
          </a:bodyPr>
          <a:lstStyle/>
          <a:p>
            <a:pPr algn="ctr">
              <a:lnSpc>
                <a:spcPct val="150000"/>
              </a:lnSpc>
            </a:pPr>
            <a:r>
              <a:rPr lang="zh-CN" altLang="en-US" sz="5400" spc="300" dirty="0">
                <a:solidFill>
                  <a:srgbClr val="01559D"/>
                </a:solidFill>
                <a:latin typeface="方正特雅宋简" panose="02000000000000000000" pitchFamily="2" charset="-122"/>
                <a:ea typeface="方正特雅宋简" panose="02000000000000000000" pitchFamily="2" charset="-122"/>
              </a:rPr>
              <a:t>循环神经网络文本生成模型</a:t>
            </a:r>
            <a:endParaRPr lang="en-US" altLang="zh-CN" sz="5400" spc="300" dirty="0">
              <a:solidFill>
                <a:srgbClr val="01559D"/>
              </a:solidFill>
              <a:latin typeface="方正特雅宋简" panose="02000000000000000000" pitchFamily="2" charset="-122"/>
              <a:ea typeface="方正特雅宋简" panose="02000000000000000000" pitchFamily="2" charset="-122"/>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1559D"/>
                </a:solidFill>
                <a:effectLst/>
                <a:uLnTx/>
                <a:uFillTx/>
                <a:latin typeface="方正粗黑宋简体" panose="02000000000000000000" pitchFamily="2" charset="-122"/>
                <a:ea typeface="方正粗黑宋简体" panose="02000000000000000000" pitchFamily="2" charset="-122"/>
                <a:cs typeface="+mn-cs"/>
              </a:rPr>
              <a:t>Text </a:t>
            </a:r>
            <a:r>
              <a:rPr lang="en-US" altLang="zh-CN" sz="2800" dirty="0">
                <a:solidFill>
                  <a:srgbClr val="01559D"/>
                </a:solidFill>
                <a:latin typeface="方正粗黑宋简体" panose="02000000000000000000" pitchFamily="2" charset="-122"/>
                <a:ea typeface="方正粗黑宋简体" panose="02000000000000000000" pitchFamily="2" charset="-122"/>
              </a:rPr>
              <a:t>Generation with </a:t>
            </a:r>
            <a:r>
              <a:rPr kumimoji="0" lang="en-US" altLang="zh-CN" sz="2800" b="0" i="0" u="none" strike="noStrike" kern="1200" cap="none" spc="0" normalizeH="0" baseline="0" noProof="0" dirty="0">
                <a:ln>
                  <a:noFill/>
                </a:ln>
                <a:solidFill>
                  <a:srgbClr val="01559D"/>
                </a:solidFill>
                <a:effectLst/>
                <a:uLnTx/>
                <a:uFillTx/>
                <a:latin typeface="方正粗黑宋简体" panose="02000000000000000000" pitchFamily="2" charset="-122"/>
                <a:ea typeface="方正粗黑宋简体" panose="02000000000000000000" pitchFamily="2" charset="-122"/>
                <a:cs typeface="+mn-cs"/>
              </a:rPr>
              <a:t>Recurrent </a:t>
            </a:r>
            <a:r>
              <a:rPr lang="en-US" altLang="zh-CN" sz="2800" dirty="0">
                <a:solidFill>
                  <a:srgbClr val="01559D"/>
                </a:solidFill>
                <a:latin typeface="方正粗黑宋简体" panose="02000000000000000000" pitchFamily="2" charset="-122"/>
                <a:ea typeface="方正粗黑宋简体" panose="02000000000000000000" pitchFamily="2" charset="-122"/>
              </a:rPr>
              <a:t>N</a:t>
            </a:r>
            <a:r>
              <a:rPr kumimoji="0" lang="en-US" altLang="zh-CN" sz="2800" b="0" i="0" u="none" strike="noStrike" kern="1200" cap="none" spc="0" normalizeH="0" baseline="0" noProof="0" dirty="0" err="1">
                <a:ln>
                  <a:noFill/>
                </a:ln>
                <a:solidFill>
                  <a:srgbClr val="01559D"/>
                </a:solidFill>
                <a:effectLst/>
                <a:uLnTx/>
                <a:uFillTx/>
                <a:latin typeface="方正粗黑宋简体" panose="02000000000000000000" pitchFamily="2" charset="-122"/>
                <a:ea typeface="方正粗黑宋简体" panose="02000000000000000000" pitchFamily="2" charset="-122"/>
                <a:cs typeface="+mn-cs"/>
              </a:rPr>
              <a:t>eural</a:t>
            </a:r>
            <a:r>
              <a:rPr kumimoji="0" lang="en-US" altLang="zh-CN" sz="2800" b="0" i="0" u="none" strike="noStrike" kern="1200" cap="none" spc="0" normalizeH="0" baseline="0" noProof="0" dirty="0">
                <a:ln>
                  <a:noFill/>
                </a:ln>
                <a:solidFill>
                  <a:srgbClr val="01559D"/>
                </a:solidFill>
                <a:effectLst/>
                <a:uLnTx/>
                <a:uFillTx/>
                <a:latin typeface="方正粗黑宋简体" panose="02000000000000000000" pitchFamily="2" charset="-122"/>
                <a:ea typeface="方正粗黑宋简体" panose="02000000000000000000" pitchFamily="2" charset="-122"/>
                <a:cs typeface="+mn-cs"/>
              </a:rPr>
              <a:t> Network</a:t>
            </a:r>
          </a:p>
        </p:txBody>
      </p:sp>
      <p:sp>
        <p:nvSpPr>
          <p:cNvPr id="35" name="矩形 34">
            <a:extLst>
              <a:ext uri="{FF2B5EF4-FFF2-40B4-BE49-F238E27FC236}">
                <a16:creationId xmlns:a16="http://schemas.microsoft.com/office/drawing/2014/main" id="{F06C901B-789F-4E7A-B2CA-3A84B790E3C7}"/>
              </a:ext>
            </a:extLst>
          </p:cNvPr>
          <p:cNvSpPr/>
          <p:nvPr/>
        </p:nvSpPr>
        <p:spPr>
          <a:xfrm>
            <a:off x="-1" y="1"/>
            <a:ext cx="446835" cy="6857998"/>
          </a:xfrm>
          <a:prstGeom prst="rect">
            <a:avLst/>
          </a:prstGeom>
          <a:solidFill>
            <a:srgbClr val="01559D"/>
          </a:solidFill>
          <a:ln>
            <a:solidFill>
              <a:srgbClr val="0155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cxnSp>
        <p:nvCxnSpPr>
          <p:cNvPr id="39" name="直接连接符 38">
            <a:extLst>
              <a:ext uri="{FF2B5EF4-FFF2-40B4-BE49-F238E27FC236}">
                <a16:creationId xmlns:a16="http://schemas.microsoft.com/office/drawing/2014/main" id="{52869223-33AA-4D22-9BDA-131F8017E69A}"/>
              </a:ext>
            </a:extLst>
          </p:cNvPr>
          <p:cNvCxnSpPr>
            <a:cxnSpLocks/>
          </p:cNvCxnSpPr>
          <p:nvPr/>
        </p:nvCxnSpPr>
        <p:spPr>
          <a:xfrm flipH="1">
            <a:off x="2680625" y="1972338"/>
            <a:ext cx="6819672" cy="0"/>
          </a:xfrm>
          <a:prstGeom prst="line">
            <a:avLst/>
          </a:prstGeom>
          <a:ln w="12700">
            <a:solidFill>
              <a:srgbClr val="01559D"/>
            </a:solidFill>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010F4F2D-5E92-428D-8416-11ACD743DDA0}"/>
              </a:ext>
            </a:extLst>
          </p:cNvPr>
          <p:cNvSpPr/>
          <p:nvPr/>
        </p:nvSpPr>
        <p:spPr>
          <a:xfrm>
            <a:off x="11759796" y="0"/>
            <a:ext cx="446835" cy="6858000"/>
          </a:xfrm>
          <a:prstGeom prst="rect">
            <a:avLst/>
          </a:prstGeom>
          <a:solidFill>
            <a:srgbClr val="01559D"/>
          </a:solidFill>
          <a:ln>
            <a:solidFill>
              <a:srgbClr val="0155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pic>
        <p:nvPicPr>
          <p:cNvPr id="5" name="图片 4">
            <a:extLst>
              <a:ext uri="{FF2B5EF4-FFF2-40B4-BE49-F238E27FC236}">
                <a16:creationId xmlns:a16="http://schemas.microsoft.com/office/drawing/2014/main" id="{6D5B5B6B-5599-4A90-A991-9BE30DC4342B}"/>
              </a:ext>
            </a:extLst>
          </p:cNvPr>
          <p:cNvPicPr>
            <a:picLocks noChangeAspect="1"/>
          </p:cNvPicPr>
          <p:nvPr/>
        </p:nvPicPr>
        <p:blipFill>
          <a:blip r:embed="rId5"/>
          <a:stretch>
            <a:fillRect/>
          </a:stretch>
        </p:blipFill>
        <p:spPr>
          <a:xfrm>
            <a:off x="3368359" y="881829"/>
            <a:ext cx="5444205" cy="720000"/>
          </a:xfrm>
          <a:prstGeom prst="rect">
            <a:avLst/>
          </a:prstGeom>
        </p:spPr>
      </p:pic>
    </p:spTree>
    <p:extLst>
      <p:ext uri="{BB962C8B-B14F-4D97-AF65-F5344CB8AC3E}">
        <p14:creationId xmlns:p14="http://schemas.microsoft.com/office/powerpoint/2010/main" val="996134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126935E6-4DCA-4EB0-821D-2D63119107B3}"/>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CrisscrossEtching trans="50000" pressure="20"/>
                    </a14:imgEffect>
                    <a14:imgEffect>
                      <a14:sharpenSoften amount="60000"/>
                    </a14:imgEffect>
                    <a14:imgEffect>
                      <a14:saturation sat="0"/>
                    </a14:imgEffect>
                  </a14:imgLayer>
                </a14:imgProps>
              </a:ext>
            </a:extLst>
          </a:blip>
          <a:stretch>
            <a:fillRect/>
          </a:stretch>
        </p:blipFill>
        <p:spPr>
          <a:xfrm>
            <a:off x="1" y="0"/>
            <a:ext cx="12191999" cy="6858001"/>
          </a:xfrm>
          <a:prstGeom prst="rect">
            <a:avLst/>
          </a:prstGeom>
          <a:noFill/>
        </p:spPr>
      </p:pic>
      <p:cxnSp>
        <p:nvCxnSpPr>
          <p:cNvPr id="24" name="Straight Connector 25">
            <a:extLst>
              <a:ext uri="{FF2B5EF4-FFF2-40B4-BE49-F238E27FC236}">
                <a16:creationId xmlns:a16="http://schemas.microsoft.com/office/drawing/2014/main" id="{EEB0E3FF-714E-455E-9E78-DB8B77CFBD67}"/>
              </a:ext>
            </a:extLst>
          </p:cNvPr>
          <p:cNvCxnSpPr/>
          <p:nvPr/>
        </p:nvCxnSpPr>
        <p:spPr>
          <a:xfrm>
            <a:off x="1184314" y="4066140"/>
            <a:ext cx="163049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75B7FAA7-6973-4B8F-A7C1-3A153E43B94C}"/>
              </a:ext>
            </a:extLst>
          </p:cNvPr>
          <p:cNvSpPr/>
          <p:nvPr/>
        </p:nvSpPr>
        <p:spPr>
          <a:xfrm>
            <a:off x="0" y="2169044"/>
            <a:ext cx="12192000" cy="2014054"/>
          </a:xfrm>
          <a:prstGeom prst="rect">
            <a:avLst/>
          </a:prstGeom>
          <a:solidFill>
            <a:srgbClr val="01559D"/>
          </a:solidFill>
          <a:ln>
            <a:solidFill>
              <a:srgbClr val="0155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sp>
        <p:nvSpPr>
          <p:cNvPr id="19" name="文本框 18">
            <a:extLst>
              <a:ext uri="{FF2B5EF4-FFF2-40B4-BE49-F238E27FC236}">
                <a16:creationId xmlns:a16="http://schemas.microsoft.com/office/drawing/2014/main" id="{9F2500D9-723A-40C3-B0DF-9A1A1141FFE3}"/>
              </a:ext>
            </a:extLst>
          </p:cNvPr>
          <p:cNvSpPr txBox="1"/>
          <p:nvPr/>
        </p:nvSpPr>
        <p:spPr>
          <a:xfrm>
            <a:off x="3689498" y="2529740"/>
            <a:ext cx="8502503" cy="923330"/>
          </a:xfrm>
          <a:prstGeom prst="rect">
            <a:avLst/>
          </a:prstGeom>
          <a:noFill/>
        </p:spPr>
        <p:txBody>
          <a:bodyPr wrap="square" rtlCol="0">
            <a:spAutoFit/>
          </a:bodyPr>
          <a:lstStyle/>
          <a:p>
            <a:pPr algn="ctr"/>
            <a:r>
              <a:rPr lang="zh-CN" altLang="en-US" sz="5400" spc="300" dirty="0">
                <a:solidFill>
                  <a:schemeClr val="bg1"/>
                </a:solidFill>
                <a:latin typeface="方正特雅宋简" panose="02000000000000000000" pitchFamily="2" charset="-122"/>
                <a:ea typeface="方正特雅宋简" panose="02000000000000000000" pitchFamily="2" charset="-122"/>
              </a:rPr>
              <a:t>摘要生成运行效果</a:t>
            </a:r>
            <a:endParaRPr lang="en-US" altLang="zh-CN" sz="2400" spc="300" dirty="0">
              <a:solidFill>
                <a:schemeClr val="bg1"/>
              </a:solidFill>
              <a:latin typeface="Franklin Gothic" panose="020B7200000000000000" pitchFamily="34" charset="0"/>
              <a:ea typeface="方正特雅宋简" panose="02000000000000000000" pitchFamily="2" charset="-122"/>
            </a:endParaRPr>
          </a:p>
        </p:txBody>
      </p:sp>
      <p:sp>
        <p:nvSpPr>
          <p:cNvPr id="8" name="矩形 7">
            <a:extLst>
              <a:ext uri="{FF2B5EF4-FFF2-40B4-BE49-F238E27FC236}">
                <a16:creationId xmlns:a16="http://schemas.microsoft.com/office/drawing/2014/main" id="{429D5543-A651-4C17-B754-6BC2B7EA8701}"/>
              </a:ext>
            </a:extLst>
          </p:cNvPr>
          <p:cNvSpPr/>
          <p:nvPr/>
        </p:nvSpPr>
        <p:spPr>
          <a:xfrm>
            <a:off x="1438456" y="1855218"/>
            <a:ext cx="2251042" cy="2663848"/>
          </a:xfrm>
          <a:prstGeom prst="rect">
            <a:avLst/>
          </a:prstGeom>
          <a:noFill/>
          <a:ln w="76200">
            <a:solidFill>
              <a:srgbClr val="01559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cxnSp>
        <p:nvCxnSpPr>
          <p:cNvPr id="17" name="直接连接符 16">
            <a:extLst>
              <a:ext uri="{FF2B5EF4-FFF2-40B4-BE49-F238E27FC236}">
                <a16:creationId xmlns:a16="http://schemas.microsoft.com/office/drawing/2014/main" id="{E027ABFE-0BC0-493B-8AF6-755D2EE10E94}"/>
              </a:ext>
            </a:extLst>
          </p:cNvPr>
          <p:cNvCxnSpPr>
            <a:cxnSpLocks/>
          </p:cNvCxnSpPr>
          <p:nvPr/>
        </p:nvCxnSpPr>
        <p:spPr>
          <a:xfrm>
            <a:off x="1640858" y="4384156"/>
            <a:ext cx="1846237" cy="0"/>
          </a:xfrm>
          <a:prstGeom prst="line">
            <a:avLst/>
          </a:prstGeom>
          <a:ln w="57150">
            <a:solidFill>
              <a:srgbClr val="01559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0FECF3FD-F1F7-46FC-804D-5DF290798F5B}"/>
              </a:ext>
            </a:extLst>
          </p:cNvPr>
          <p:cNvSpPr txBox="1"/>
          <p:nvPr/>
        </p:nvSpPr>
        <p:spPr>
          <a:xfrm>
            <a:off x="1883813" y="2360463"/>
            <a:ext cx="1360326" cy="1631216"/>
          </a:xfrm>
          <a:prstGeom prst="rect">
            <a:avLst/>
          </a:prstGeom>
          <a:noFill/>
        </p:spPr>
        <p:txBody>
          <a:bodyPr wrap="square" rtlCol="0">
            <a:spAutoFit/>
          </a:bodyPr>
          <a:lstStyle/>
          <a:p>
            <a:pPr algn="ctr"/>
            <a:r>
              <a:rPr lang="en-US" altLang="zh-CN" sz="10000" b="1" dirty="0">
                <a:solidFill>
                  <a:schemeClr val="bg1"/>
                </a:solidFill>
                <a:effectLst>
                  <a:outerShdw blurRad="50800" dist="38100" dir="2700000" algn="tl" rotWithShape="0">
                    <a:prstClr val="black">
                      <a:alpha val="40000"/>
                    </a:prstClr>
                  </a:outerShdw>
                </a:effectLst>
                <a:latin typeface="Franklin Gothic" panose="020B7200000000000000" pitchFamily="34" charset="0"/>
                <a:ea typeface="方正特雅宋简" panose="02000000000000000000" pitchFamily="2" charset="-122"/>
              </a:rPr>
              <a:t>4</a:t>
            </a:r>
            <a:endParaRPr lang="zh-CN" altLang="en-US" sz="10000" b="1" dirty="0">
              <a:solidFill>
                <a:schemeClr val="bg1"/>
              </a:solidFill>
              <a:effectLst>
                <a:outerShdw blurRad="50800" dist="38100" dir="2700000" algn="tl" rotWithShape="0">
                  <a:prstClr val="black">
                    <a:alpha val="40000"/>
                  </a:prstClr>
                </a:outerShdw>
              </a:effectLst>
              <a:latin typeface="Franklin Gothic" panose="020B7200000000000000" pitchFamily="34" charset="0"/>
              <a:ea typeface="方正特雅宋简" panose="02000000000000000000" pitchFamily="2" charset="-122"/>
            </a:endParaRPr>
          </a:p>
        </p:txBody>
      </p:sp>
      <p:cxnSp>
        <p:nvCxnSpPr>
          <p:cNvPr id="20" name="直接连接符 19">
            <a:extLst>
              <a:ext uri="{FF2B5EF4-FFF2-40B4-BE49-F238E27FC236}">
                <a16:creationId xmlns:a16="http://schemas.microsoft.com/office/drawing/2014/main" id="{57F800D6-9B42-4AD0-94AF-1E4C674D5F14}"/>
              </a:ext>
            </a:extLst>
          </p:cNvPr>
          <p:cNvCxnSpPr>
            <a:cxnSpLocks/>
          </p:cNvCxnSpPr>
          <p:nvPr/>
        </p:nvCxnSpPr>
        <p:spPr>
          <a:xfrm>
            <a:off x="1640858" y="2006007"/>
            <a:ext cx="1846237" cy="0"/>
          </a:xfrm>
          <a:prstGeom prst="line">
            <a:avLst/>
          </a:prstGeom>
          <a:ln w="57150">
            <a:solidFill>
              <a:srgbClr val="01559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8DB9D66D-C611-4DB7-8E84-685187D1D888}"/>
              </a:ext>
            </a:extLst>
          </p:cNvPr>
          <p:cNvPicPr>
            <a:picLocks noChangeAspect="1"/>
          </p:cNvPicPr>
          <p:nvPr/>
        </p:nvPicPr>
        <p:blipFill>
          <a:blip r:embed="rId4"/>
          <a:stretch>
            <a:fillRect/>
          </a:stretch>
        </p:blipFill>
        <p:spPr>
          <a:xfrm>
            <a:off x="8628185" y="657738"/>
            <a:ext cx="2627381" cy="347473"/>
          </a:xfrm>
          <a:prstGeom prst="rect">
            <a:avLst/>
          </a:prstGeom>
        </p:spPr>
      </p:pic>
    </p:spTree>
    <p:extLst>
      <p:ext uri="{BB962C8B-B14F-4D97-AF65-F5344CB8AC3E}">
        <p14:creationId xmlns:p14="http://schemas.microsoft.com/office/powerpoint/2010/main" val="392914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book-with-bookmark_66127">
            <a:extLst>
              <a:ext uri="{FF2B5EF4-FFF2-40B4-BE49-F238E27FC236}">
                <a16:creationId xmlns:a16="http://schemas.microsoft.com/office/drawing/2014/main" id="{FCB49F62-344F-46C2-A283-65A9F9081DB2}"/>
              </a:ext>
            </a:extLst>
          </p:cNvPr>
          <p:cNvSpPr>
            <a:spLocks noChangeAspect="1"/>
          </p:cNvSpPr>
          <p:nvPr/>
        </p:nvSpPr>
        <p:spPr bwMode="auto">
          <a:xfrm>
            <a:off x="778919" y="1641347"/>
            <a:ext cx="600746" cy="444160"/>
          </a:xfrm>
          <a:custGeom>
            <a:avLst/>
            <a:gdLst>
              <a:gd name="connsiteX0" fmla="*/ 151125 w 609401"/>
              <a:gd name="connsiteY0" fmla="*/ 391073 h 450560"/>
              <a:gd name="connsiteX1" fmla="*/ 304699 w 609401"/>
              <a:gd name="connsiteY1" fmla="*/ 406374 h 450560"/>
              <a:gd name="connsiteX2" fmla="*/ 458274 w 609401"/>
              <a:gd name="connsiteY2" fmla="*/ 391073 h 450560"/>
              <a:gd name="connsiteX3" fmla="*/ 591092 w 609401"/>
              <a:gd name="connsiteY3" fmla="*/ 401435 h 450560"/>
              <a:gd name="connsiteX4" fmla="*/ 591415 w 609401"/>
              <a:gd name="connsiteY4" fmla="*/ 401489 h 450560"/>
              <a:gd name="connsiteX5" fmla="*/ 594964 w 609401"/>
              <a:gd name="connsiteY5" fmla="*/ 402240 h 450560"/>
              <a:gd name="connsiteX6" fmla="*/ 609052 w 609401"/>
              <a:gd name="connsiteY6" fmla="*/ 423286 h 450560"/>
              <a:gd name="connsiteX7" fmla="*/ 607708 w 609401"/>
              <a:gd name="connsiteY7" fmla="*/ 430266 h 450560"/>
              <a:gd name="connsiteX8" fmla="*/ 586629 w 609401"/>
              <a:gd name="connsiteY8" fmla="*/ 444386 h 450560"/>
              <a:gd name="connsiteX9" fmla="*/ 583134 w 609401"/>
              <a:gd name="connsiteY9" fmla="*/ 443688 h 450560"/>
              <a:gd name="connsiteX10" fmla="*/ 458274 w 609401"/>
              <a:gd name="connsiteY10" fmla="*/ 434078 h 450560"/>
              <a:gd name="connsiteX11" fmla="*/ 312012 w 609401"/>
              <a:gd name="connsiteY11" fmla="*/ 449271 h 450560"/>
              <a:gd name="connsiteX12" fmla="*/ 304699 w 609401"/>
              <a:gd name="connsiteY12" fmla="*/ 450560 h 450560"/>
              <a:gd name="connsiteX13" fmla="*/ 297386 w 609401"/>
              <a:gd name="connsiteY13" fmla="*/ 449271 h 450560"/>
              <a:gd name="connsiteX14" fmla="*/ 151125 w 609401"/>
              <a:gd name="connsiteY14" fmla="*/ 434078 h 450560"/>
              <a:gd name="connsiteX15" fmla="*/ 26318 w 609401"/>
              <a:gd name="connsiteY15" fmla="*/ 443688 h 450560"/>
              <a:gd name="connsiteX16" fmla="*/ 22823 w 609401"/>
              <a:gd name="connsiteY16" fmla="*/ 444386 h 450560"/>
              <a:gd name="connsiteX17" fmla="*/ 1744 w 609401"/>
              <a:gd name="connsiteY17" fmla="*/ 430266 h 450560"/>
              <a:gd name="connsiteX18" fmla="*/ 346 w 609401"/>
              <a:gd name="connsiteY18" fmla="*/ 423286 h 450560"/>
              <a:gd name="connsiteX19" fmla="*/ 14488 w 609401"/>
              <a:gd name="connsiteY19" fmla="*/ 402240 h 450560"/>
              <a:gd name="connsiteX20" fmla="*/ 17983 w 609401"/>
              <a:gd name="connsiteY20" fmla="*/ 401489 h 450560"/>
              <a:gd name="connsiteX21" fmla="*/ 18360 w 609401"/>
              <a:gd name="connsiteY21" fmla="*/ 401435 h 450560"/>
              <a:gd name="connsiteX22" fmla="*/ 151125 w 609401"/>
              <a:gd name="connsiteY22" fmla="*/ 391073 h 450560"/>
              <a:gd name="connsiteX23" fmla="*/ 409876 w 609401"/>
              <a:gd name="connsiteY23" fmla="*/ 2188 h 450560"/>
              <a:gd name="connsiteX24" fmla="*/ 409876 w 609401"/>
              <a:gd name="connsiteY24" fmla="*/ 95506 h 450560"/>
              <a:gd name="connsiteX25" fmla="*/ 426869 w 609401"/>
              <a:gd name="connsiteY25" fmla="*/ 104205 h 450560"/>
              <a:gd name="connsiteX26" fmla="*/ 451069 w 609401"/>
              <a:gd name="connsiteY26" fmla="*/ 87023 h 450560"/>
              <a:gd name="connsiteX27" fmla="*/ 463545 w 609401"/>
              <a:gd name="connsiteY27" fmla="*/ 87023 h 450560"/>
              <a:gd name="connsiteX28" fmla="*/ 487691 w 609401"/>
              <a:gd name="connsiteY28" fmla="*/ 104205 h 450560"/>
              <a:gd name="connsiteX29" fmla="*/ 504684 w 609401"/>
              <a:gd name="connsiteY29" fmla="*/ 95506 h 450560"/>
              <a:gd name="connsiteX30" fmla="*/ 504684 w 609401"/>
              <a:gd name="connsiteY30" fmla="*/ 3208 h 450560"/>
              <a:gd name="connsiteX31" fmla="*/ 588845 w 609401"/>
              <a:gd name="connsiteY31" fmla="*/ 21464 h 450560"/>
              <a:gd name="connsiteX32" fmla="*/ 601321 w 609401"/>
              <a:gd name="connsiteY32" fmla="*/ 38484 h 450560"/>
              <a:gd name="connsiteX33" fmla="*/ 601321 w 609401"/>
              <a:gd name="connsiteY33" fmla="*/ 360589 h 450560"/>
              <a:gd name="connsiteX34" fmla="*/ 583467 w 609401"/>
              <a:gd name="connsiteY34" fmla="*/ 378469 h 450560"/>
              <a:gd name="connsiteX35" fmla="*/ 579703 w 609401"/>
              <a:gd name="connsiteY35" fmla="*/ 378039 h 450560"/>
              <a:gd name="connsiteX36" fmla="*/ 453005 w 609401"/>
              <a:gd name="connsiteY36" fmla="*/ 367623 h 450560"/>
              <a:gd name="connsiteX37" fmla="*/ 316519 w 609401"/>
              <a:gd name="connsiteY37" fmla="*/ 380348 h 450560"/>
              <a:gd name="connsiteX38" fmla="*/ 316519 w 609401"/>
              <a:gd name="connsiteY38" fmla="*/ 21625 h 450560"/>
              <a:gd name="connsiteX39" fmla="*/ 409876 w 609401"/>
              <a:gd name="connsiteY39" fmla="*/ 2188 h 450560"/>
              <a:gd name="connsiteX40" fmla="*/ 156447 w 609401"/>
              <a:gd name="connsiteY40" fmla="*/ 0 h 450560"/>
              <a:gd name="connsiteX41" fmla="*/ 292879 w 609401"/>
              <a:gd name="connsiteY41" fmla="*/ 21641 h 450560"/>
              <a:gd name="connsiteX42" fmla="*/ 292879 w 609401"/>
              <a:gd name="connsiteY42" fmla="*/ 380347 h 450560"/>
              <a:gd name="connsiteX43" fmla="*/ 156447 w 609401"/>
              <a:gd name="connsiteY43" fmla="*/ 367567 h 450560"/>
              <a:gd name="connsiteX44" fmla="*/ 29749 w 609401"/>
              <a:gd name="connsiteY44" fmla="*/ 378038 h 450560"/>
              <a:gd name="connsiteX45" fmla="*/ 25931 w 609401"/>
              <a:gd name="connsiteY45" fmla="*/ 378468 h 450560"/>
              <a:gd name="connsiteX46" fmla="*/ 8077 w 609401"/>
              <a:gd name="connsiteY46" fmla="*/ 360586 h 450560"/>
              <a:gd name="connsiteX47" fmla="*/ 8077 w 609401"/>
              <a:gd name="connsiteY47" fmla="*/ 38502 h 450560"/>
              <a:gd name="connsiteX48" fmla="*/ 20553 w 609401"/>
              <a:gd name="connsiteY48" fmla="*/ 21479 h 450560"/>
              <a:gd name="connsiteX49" fmla="*/ 156447 w 609401"/>
              <a:gd name="connsiteY49" fmla="*/ 0 h 45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9401" h="450560">
                <a:moveTo>
                  <a:pt x="151125" y="391073"/>
                </a:moveTo>
                <a:cubicBezTo>
                  <a:pt x="214953" y="391073"/>
                  <a:pt x="272543" y="396871"/>
                  <a:pt x="304699" y="406374"/>
                </a:cubicBezTo>
                <a:cubicBezTo>
                  <a:pt x="336909" y="396871"/>
                  <a:pt x="394500" y="391073"/>
                  <a:pt x="458274" y="391073"/>
                </a:cubicBezTo>
                <a:cubicBezTo>
                  <a:pt x="509197" y="391073"/>
                  <a:pt x="557538" y="394831"/>
                  <a:pt x="591092" y="401435"/>
                </a:cubicBezTo>
                <a:cubicBezTo>
                  <a:pt x="591200" y="401435"/>
                  <a:pt x="591307" y="401489"/>
                  <a:pt x="591415" y="401489"/>
                </a:cubicBezTo>
                <a:lnTo>
                  <a:pt x="594964" y="402240"/>
                </a:lnTo>
                <a:cubicBezTo>
                  <a:pt x="604697" y="404173"/>
                  <a:pt x="610988" y="413622"/>
                  <a:pt x="609052" y="423286"/>
                </a:cubicBezTo>
                <a:lnTo>
                  <a:pt x="607708" y="430266"/>
                </a:lnTo>
                <a:cubicBezTo>
                  <a:pt x="605772" y="440037"/>
                  <a:pt x="596308" y="446319"/>
                  <a:pt x="586629" y="444386"/>
                </a:cubicBezTo>
                <a:lnTo>
                  <a:pt x="583134" y="443688"/>
                </a:lnTo>
                <a:cubicBezTo>
                  <a:pt x="552215" y="437567"/>
                  <a:pt x="506669" y="434078"/>
                  <a:pt x="458274" y="434078"/>
                </a:cubicBezTo>
                <a:cubicBezTo>
                  <a:pt x="386219" y="434078"/>
                  <a:pt x="332876" y="441755"/>
                  <a:pt x="312012" y="449271"/>
                </a:cubicBezTo>
                <a:cubicBezTo>
                  <a:pt x="309646" y="450130"/>
                  <a:pt x="307173" y="450560"/>
                  <a:pt x="304699" y="450560"/>
                </a:cubicBezTo>
                <a:cubicBezTo>
                  <a:pt x="302279" y="450560"/>
                  <a:pt x="299752" y="450130"/>
                  <a:pt x="297386" y="449271"/>
                </a:cubicBezTo>
                <a:cubicBezTo>
                  <a:pt x="276522" y="441648"/>
                  <a:pt x="223180" y="434078"/>
                  <a:pt x="151125" y="434078"/>
                </a:cubicBezTo>
                <a:cubicBezTo>
                  <a:pt x="102729" y="434078"/>
                  <a:pt x="57238" y="437567"/>
                  <a:pt x="26318" y="443688"/>
                </a:cubicBezTo>
                <a:lnTo>
                  <a:pt x="22823" y="444386"/>
                </a:lnTo>
                <a:cubicBezTo>
                  <a:pt x="13036" y="446319"/>
                  <a:pt x="3680" y="439930"/>
                  <a:pt x="1744" y="430266"/>
                </a:cubicBezTo>
                <a:lnTo>
                  <a:pt x="346" y="423286"/>
                </a:lnTo>
                <a:cubicBezTo>
                  <a:pt x="-1590" y="413515"/>
                  <a:pt x="4809" y="404173"/>
                  <a:pt x="14488" y="402240"/>
                </a:cubicBezTo>
                <a:lnTo>
                  <a:pt x="17983" y="401489"/>
                </a:lnTo>
                <a:cubicBezTo>
                  <a:pt x="18145" y="401489"/>
                  <a:pt x="18199" y="401435"/>
                  <a:pt x="18360" y="401435"/>
                </a:cubicBezTo>
                <a:cubicBezTo>
                  <a:pt x="51860" y="394831"/>
                  <a:pt x="100256" y="391073"/>
                  <a:pt x="151125" y="391073"/>
                </a:cubicBezTo>
                <a:close/>
                <a:moveTo>
                  <a:pt x="409876" y="2188"/>
                </a:moveTo>
                <a:lnTo>
                  <a:pt x="409876" y="95506"/>
                </a:lnTo>
                <a:cubicBezTo>
                  <a:pt x="409876" y="104205"/>
                  <a:pt x="419771" y="109306"/>
                  <a:pt x="426869" y="104205"/>
                </a:cubicBezTo>
                <a:lnTo>
                  <a:pt x="451069" y="87023"/>
                </a:lnTo>
                <a:cubicBezTo>
                  <a:pt x="454779" y="84392"/>
                  <a:pt x="459781" y="84392"/>
                  <a:pt x="463545" y="87023"/>
                </a:cubicBezTo>
                <a:lnTo>
                  <a:pt x="487691" y="104205"/>
                </a:lnTo>
                <a:cubicBezTo>
                  <a:pt x="494789" y="109306"/>
                  <a:pt x="504684" y="104205"/>
                  <a:pt x="504684" y="95506"/>
                </a:cubicBezTo>
                <a:lnTo>
                  <a:pt x="504684" y="3208"/>
                </a:lnTo>
                <a:cubicBezTo>
                  <a:pt x="542328" y="7879"/>
                  <a:pt x="572820" y="16309"/>
                  <a:pt x="588845" y="21464"/>
                </a:cubicBezTo>
                <a:cubicBezTo>
                  <a:pt x="596320" y="23826"/>
                  <a:pt x="601321" y="30699"/>
                  <a:pt x="601321" y="38484"/>
                </a:cubicBezTo>
                <a:lnTo>
                  <a:pt x="601321" y="360589"/>
                </a:lnTo>
                <a:cubicBezTo>
                  <a:pt x="601321" y="370683"/>
                  <a:pt x="593093" y="378469"/>
                  <a:pt x="583467" y="378469"/>
                </a:cubicBezTo>
                <a:cubicBezTo>
                  <a:pt x="582177" y="378469"/>
                  <a:pt x="580994" y="378361"/>
                  <a:pt x="579703" y="378039"/>
                </a:cubicBezTo>
                <a:cubicBezTo>
                  <a:pt x="549803" y="371596"/>
                  <a:pt x="504093" y="367623"/>
                  <a:pt x="453005" y="367623"/>
                </a:cubicBezTo>
                <a:cubicBezTo>
                  <a:pt x="396001" y="367623"/>
                  <a:pt x="345774" y="372670"/>
                  <a:pt x="316519" y="380348"/>
                </a:cubicBezTo>
                <a:lnTo>
                  <a:pt x="316519" y="21625"/>
                </a:lnTo>
                <a:cubicBezTo>
                  <a:pt x="333674" y="16094"/>
                  <a:pt x="367822" y="6591"/>
                  <a:pt x="409876" y="2188"/>
                </a:cubicBezTo>
                <a:close/>
                <a:moveTo>
                  <a:pt x="156447" y="0"/>
                </a:moveTo>
                <a:cubicBezTo>
                  <a:pt x="217699" y="0"/>
                  <a:pt x="270239" y="14391"/>
                  <a:pt x="292879" y="21641"/>
                </a:cubicBezTo>
                <a:lnTo>
                  <a:pt x="292879" y="380347"/>
                </a:lnTo>
                <a:cubicBezTo>
                  <a:pt x="263625" y="372668"/>
                  <a:pt x="213451" y="367567"/>
                  <a:pt x="156447" y="367567"/>
                </a:cubicBezTo>
                <a:cubicBezTo>
                  <a:pt x="105306" y="367567"/>
                  <a:pt x="59703" y="371648"/>
                  <a:pt x="29749" y="378038"/>
                </a:cubicBezTo>
                <a:cubicBezTo>
                  <a:pt x="28459" y="378306"/>
                  <a:pt x="27168" y="378468"/>
                  <a:pt x="25931" y="378468"/>
                </a:cubicBezTo>
                <a:cubicBezTo>
                  <a:pt x="16359" y="378468"/>
                  <a:pt x="8077" y="370681"/>
                  <a:pt x="8077" y="360586"/>
                </a:cubicBezTo>
                <a:lnTo>
                  <a:pt x="8077" y="38502"/>
                </a:lnTo>
                <a:cubicBezTo>
                  <a:pt x="8077" y="30716"/>
                  <a:pt x="13132" y="23842"/>
                  <a:pt x="20553" y="21479"/>
                </a:cubicBezTo>
                <a:cubicBezTo>
                  <a:pt x="43516" y="14176"/>
                  <a:pt x="95733" y="0"/>
                  <a:pt x="156447" y="0"/>
                </a:cubicBezTo>
                <a:close/>
              </a:path>
            </a:pathLst>
          </a:custGeom>
          <a:solidFill>
            <a:srgbClr val="01559D"/>
          </a:solidFill>
          <a:ln>
            <a:noFill/>
          </a:ln>
        </p:spPr>
        <p:txBody>
          <a:bodyPr/>
          <a:lstStyle/>
          <a:p>
            <a:endParaRPr lang="zh-CN" altLang="en-US" dirty="0">
              <a:latin typeface="方正特雅宋简" panose="02000000000000000000" pitchFamily="2" charset="-122"/>
              <a:ea typeface="方正特雅宋简" panose="02000000000000000000" pitchFamily="2" charset="-122"/>
            </a:endParaRPr>
          </a:p>
        </p:txBody>
      </p:sp>
      <p:cxnSp>
        <p:nvCxnSpPr>
          <p:cNvPr id="21" name="直接连接符 20">
            <a:extLst>
              <a:ext uri="{FF2B5EF4-FFF2-40B4-BE49-F238E27FC236}">
                <a16:creationId xmlns:a16="http://schemas.microsoft.com/office/drawing/2014/main" id="{C7336A75-BF35-4655-A855-3916A6E457E8}"/>
              </a:ext>
            </a:extLst>
          </p:cNvPr>
          <p:cNvCxnSpPr/>
          <p:nvPr/>
        </p:nvCxnSpPr>
        <p:spPr>
          <a:xfrm>
            <a:off x="760165" y="547178"/>
            <a:ext cx="0" cy="52881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CF16D551-AA5E-4340-9658-FF63BED2844E}"/>
              </a:ext>
            </a:extLst>
          </p:cNvPr>
          <p:cNvSpPr txBox="1"/>
          <p:nvPr/>
        </p:nvSpPr>
        <p:spPr>
          <a:xfrm>
            <a:off x="936435" y="478640"/>
            <a:ext cx="2359655" cy="584775"/>
          </a:xfrm>
          <a:prstGeom prst="rect">
            <a:avLst/>
          </a:prstGeom>
          <a:noFill/>
        </p:spPr>
        <p:txBody>
          <a:bodyPr wrap="square" rtlCol="0">
            <a:spAutoFit/>
          </a:bodyPr>
          <a:lstStyle/>
          <a:p>
            <a:r>
              <a:rPr lang="zh-CN" altLang="en-US" sz="3200" dirty="0">
                <a:solidFill>
                  <a:schemeClr val="bg1"/>
                </a:solidFill>
                <a:latin typeface="方正特雅宋简" panose="02000000000000000000" pitchFamily="2" charset="-122"/>
                <a:ea typeface="方正特雅宋简" panose="02000000000000000000" pitchFamily="2" charset="-122"/>
              </a:rPr>
              <a:t>论文答辩</a:t>
            </a:r>
          </a:p>
        </p:txBody>
      </p:sp>
      <p:sp>
        <p:nvSpPr>
          <p:cNvPr id="23" name="文本框 22">
            <a:extLst>
              <a:ext uri="{FF2B5EF4-FFF2-40B4-BE49-F238E27FC236}">
                <a16:creationId xmlns:a16="http://schemas.microsoft.com/office/drawing/2014/main" id="{98340592-6ECB-4654-A6A5-F2D3D2B1942E}"/>
              </a:ext>
            </a:extLst>
          </p:cNvPr>
          <p:cNvSpPr txBox="1"/>
          <p:nvPr/>
        </p:nvSpPr>
        <p:spPr>
          <a:xfrm>
            <a:off x="958469" y="488416"/>
            <a:ext cx="7529548" cy="646331"/>
          </a:xfrm>
          <a:prstGeom prst="rect">
            <a:avLst/>
          </a:prstGeom>
          <a:noFill/>
        </p:spPr>
        <p:txBody>
          <a:bodyPr wrap="square" rtlCol="0">
            <a:spAutoFit/>
          </a:bodyPr>
          <a:lstStyle/>
          <a:p>
            <a:r>
              <a:rPr lang="zh-CN" altLang="en-US" sz="3600" dirty="0">
                <a:latin typeface="方正特雅宋简" panose="02000000000000000000" pitchFamily="2" charset="-122"/>
                <a:ea typeface="方正特雅宋简" panose="02000000000000000000" pitchFamily="2" charset="-122"/>
              </a:rPr>
              <a:t>摘要预处理：</a:t>
            </a:r>
            <a:endParaRPr lang="en-US" altLang="zh-CN" sz="1400" dirty="0">
              <a:solidFill>
                <a:schemeClr val="tx1">
                  <a:lumMod val="50000"/>
                  <a:lumOff val="50000"/>
                </a:schemeClr>
              </a:solidFill>
              <a:latin typeface="方正特雅宋简" panose="02000000000000000000" pitchFamily="2" charset="-122"/>
              <a:ea typeface="方正特雅宋简" panose="02000000000000000000" pitchFamily="2" charset="-122"/>
            </a:endParaRPr>
          </a:p>
        </p:txBody>
      </p:sp>
      <p:sp>
        <p:nvSpPr>
          <p:cNvPr id="25" name="矩形 24">
            <a:extLst>
              <a:ext uri="{FF2B5EF4-FFF2-40B4-BE49-F238E27FC236}">
                <a16:creationId xmlns:a16="http://schemas.microsoft.com/office/drawing/2014/main" id="{CA516022-B1E9-4A66-83A1-60BA9F04D7D6}"/>
              </a:ext>
            </a:extLst>
          </p:cNvPr>
          <p:cNvSpPr/>
          <p:nvPr/>
        </p:nvSpPr>
        <p:spPr>
          <a:xfrm>
            <a:off x="613799" y="547178"/>
            <a:ext cx="168400" cy="735579"/>
          </a:xfrm>
          <a:prstGeom prst="rect">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pic>
        <p:nvPicPr>
          <p:cNvPr id="11" name="图片 10">
            <a:extLst>
              <a:ext uri="{FF2B5EF4-FFF2-40B4-BE49-F238E27FC236}">
                <a16:creationId xmlns:a16="http://schemas.microsoft.com/office/drawing/2014/main" id="{710128B8-2641-483A-B891-1F73E1FBEC16}"/>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trans="20000" detail="10"/>
                    </a14:imgEffect>
                  </a14:imgLayer>
                </a14:imgProps>
              </a:ext>
            </a:extLst>
          </a:blip>
          <a:stretch>
            <a:fillRect/>
          </a:stretch>
        </p:blipFill>
        <p:spPr>
          <a:xfrm>
            <a:off x="8628185" y="657738"/>
            <a:ext cx="2627381" cy="347473"/>
          </a:xfrm>
          <a:prstGeom prst="rect">
            <a:avLst/>
          </a:prstGeom>
        </p:spPr>
      </p:pic>
      <p:grpSp>
        <p:nvGrpSpPr>
          <p:cNvPr id="4" name="组合 3">
            <a:extLst>
              <a:ext uri="{FF2B5EF4-FFF2-40B4-BE49-F238E27FC236}">
                <a16:creationId xmlns:a16="http://schemas.microsoft.com/office/drawing/2014/main" id="{D3A4D8A5-D4C1-47B0-9D0D-C3B066543264}"/>
              </a:ext>
            </a:extLst>
          </p:cNvPr>
          <p:cNvGrpSpPr/>
          <p:nvPr/>
        </p:nvGrpSpPr>
        <p:grpSpPr>
          <a:xfrm>
            <a:off x="405768" y="1374035"/>
            <a:ext cx="11551311" cy="2641788"/>
            <a:chOff x="312904" y="1994355"/>
            <a:chExt cx="5384723" cy="3997236"/>
          </a:xfrm>
        </p:grpSpPr>
        <p:sp>
          <p:nvSpPr>
            <p:cNvPr id="5" name="矩形: 圆角 4">
              <a:extLst>
                <a:ext uri="{FF2B5EF4-FFF2-40B4-BE49-F238E27FC236}">
                  <a16:creationId xmlns:a16="http://schemas.microsoft.com/office/drawing/2014/main" id="{C0A1328F-7EA0-4BE4-B920-8EF8105FBE0F}"/>
                </a:ext>
              </a:extLst>
            </p:cNvPr>
            <p:cNvSpPr/>
            <p:nvPr/>
          </p:nvSpPr>
          <p:spPr>
            <a:xfrm>
              <a:off x="312904" y="1994355"/>
              <a:ext cx="5335835" cy="3997236"/>
            </a:xfrm>
            <a:prstGeom prst="roundRect">
              <a:avLst>
                <a:gd name="adj" fmla="val 6301"/>
              </a:avLst>
            </a:prstGeom>
            <a:noFill/>
            <a:ln w="28575">
              <a:solidFill>
                <a:srgbClr val="0155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sp>
          <p:nvSpPr>
            <p:cNvPr id="13" name="文本框 12">
              <a:extLst>
                <a:ext uri="{FF2B5EF4-FFF2-40B4-BE49-F238E27FC236}">
                  <a16:creationId xmlns:a16="http://schemas.microsoft.com/office/drawing/2014/main" id="{B1DD6881-9711-4754-88DF-BFC29B00E83E}"/>
                </a:ext>
              </a:extLst>
            </p:cNvPr>
            <p:cNvSpPr txBox="1"/>
            <p:nvPr/>
          </p:nvSpPr>
          <p:spPr>
            <a:xfrm>
              <a:off x="940840" y="2320039"/>
              <a:ext cx="3434754" cy="1218203"/>
            </a:xfrm>
            <a:prstGeom prst="rect">
              <a:avLst/>
            </a:prstGeom>
            <a:noFill/>
          </p:spPr>
          <p:txBody>
            <a:bodyPr wrap="square" rtlCol="0">
              <a:spAutoFit/>
            </a:bodyPr>
            <a:lstStyle/>
            <a:p>
              <a:r>
                <a:rPr lang="zh-CN" altLang="en-US" sz="2800" dirty="0">
                  <a:latin typeface="方正特雅宋简" panose="02000000000000000000" pitchFamily="2" charset="-122"/>
                  <a:ea typeface="方正特雅宋简" panose="02000000000000000000" pitchFamily="2" charset="-122"/>
                </a:rPr>
                <a:t>摘要数据集特点：</a:t>
              </a:r>
              <a:endParaRPr lang="en-US" altLang="zh-CN" sz="2800" dirty="0">
                <a:latin typeface="方正特雅宋简" panose="02000000000000000000" pitchFamily="2" charset="-122"/>
                <a:ea typeface="方正特雅宋简" panose="02000000000000000000" pitchFamily="2" charset="-122"/>
              </a:endParaRPr>
            </a:p>
          </p:txBody>
        </p:sp>
        <p:sp>
          <p:nvSpPr>
            <p:cNvPr id="2" name="文本框 1">
              <a:extLst>
                <a:ext uri="{FF2B5EF4-FFF2-40B4-BE49-F238E27FC236}">
                  <a16:creationId xmlns:a16="http://schemas.microsoft.com/office/drawing/2014/main" id="{888DF4D9-C7F6-4F7E-9A8C-4DC21D9A6BFC}"/>
                </a:ext>
              </a:extLst>
            </p:cNvPr>
            <p:cNvSpPr txBox="1"/>
            <p:nvPr/>
          </p:nvSpPr>
          <p:spPr>
            <a:xfrm>
              <a:off x="766893" y="3155107"/>
              <a:ext cx="4930734" cy="704260"/>
            </a:xfrm>
            <a:prstGeom prst="rect">
              <a:avLst/>
            </a:prstGeom>
            <a:noFill/>
          </p:spPr>
          <p:txBody>
            <a:bodyPr wrap="square" rtlCol="0">
              <a:spAutoFit/>
            </a:bodyPr>
            <a:lstStyle/>
            <a:p>
              <a:pPr marL="133350" marR="133350" indent="304800" algn="just">
                <a:lnSpc>
                  <a:spcPct val="110000"/>
                </a:lnSpc>
                <a:spcAft>
                  <a:spcPts val="0"/>
                </a:spcAft>
              </a:pPr>
              <a:r>
                <a:rPr lang="en-US" altLang="zh-CN" sz="2400" kern="100" dirty="0">
                  <a:effectLst/>
                  <a:latin typeface="Times New Roman" panose="02020603050405020304" pitchFamily="18" charset="0"/>
                  <a:ea typeface="宋体" panose="02010600030101010101" pitchFamily="2" charset="-122"/>
                </a:rPr>
                <a:t>   </a:t>
              </a:r>
              <a:r>
                <a:rPr lang="en-US" altLang="zh-CN" sz="2400" kern="100" dirty="0">
                  <a:solidFill>
                    <a:srgbClr val="FF0000"/>
                  </a:solidFill>
                  <a:effectLst/>
                  <a:latin typeface="Times New Roman" panose="02020603050405020304" pitchFamily="18" charset="0"/>
                  <a:ea typeface="宋体" panose="02010600030101010101" pitchFamily="2" charset="-122"/>
                </a:rPr>
                <a:t>1. </a:t>
              </a:r>
              <a:r>
                <a:rPr lang="zh-CN" altLang="en-US" sz="2400" kern="100" dirty="0">
                  <a:solidFill>
                    <a:srgbClr val="FF0000"/>
                  </a:solidFill>
                  <a:effectLst/>
                  <a:latin typeface="Times New Roman" panose="02020603050405020304" pitchFamily="18" charset="0"/>
                  <a:ea typeface="宋体" panose="02010600030101010101" pitchFamily="2" charset="-122"/>
                </a:rPr>
                <a:t>样本数量少（</a:t>
              </a:r>
              <a:r>
                <a:rPr lang="en-US" altLang="zh-CN" sz="2400" kern="100" dirty="0">
                  <a:solidFill>
                    <a:srgbClr val="FF0000"/>
                  </a:solidFill>
                  <a:effectLst/>
                  <a:latin typeface="Times New Roman" panose="02020603050405020304" pitchFamily="18" charset="0"/>
                  <a:ea typeface="宋体" panose="02010600030101010101" pitchFamily="2" charset="-122"/>
                </a:rPr>
                <a:t>29</a:t>
              </a:r>
              <a:r>
                <a:rPr lang="zh-CN" altLang="en-US" sz="2400" kern="100" dirty="0">
                  <a:solidFill>
                    <a:srgbClr val="FF0000"/>
                  </a:solidFill>
                  <a:effectLst/>
                  <a:latin typeface="Times New Roman" panose="02020603050405020304" pitchFamily="18" charset="0"/>
                  <a:ea typeface="宋体" panose="02010600030101010101" pitchFamily="2" charset="-122"/>
                </a:rPr>
                <a:t>篇）</a:t>
              </a:r>
              <a:r>
                <a:rPr lang="en-US" altLang="zh-CN" sz="2400" kern="100" dirty="0">
                  <a:solidFill>
                    <a:srgbClr val="FF0000"/>
                  </a:solidFill>
                  <a:effectLst/>
                  <a:latin typeface="Times New Roman" panose="02020603050405020304" pitchFamily="18" charset="0"/>
                  <a:ea typeface="宋体" panose="02010600030101010101" pitchFamily="2" charset="-122"/>
                </a:rPr>
                <a:t>2. </a:t>
              </a:r>
              <a:r>
                <a:rPr lang="zh-CN" altLang="en-US" sz="2400" kern="100" dirty="0">
                  <a:solidFill>
                    <a:srgbClr val="FF0000"/>
                  </a:solidFill>
                  <a:effectLst/>
                  <a:latin typeface="Times New Roman" panose="02020603050405020304" pitchFamily="18" charset="0"/>
                  <a:ea typeface="宋体" panose="02010600030101010101" pitchFamily="2" charset="-122"/>
                </a:rPr>
                <a:t>专有名词多 </a:t>
              </a:r>
              <a:r>
                <a:rPr lang="en-US" altLang="zh-CN" sz="2400" kern="100" dirty="0">
                  <a:solidFill>
                    <a:srgbClr val="FF0000"/>
                  </a:solidFill>
                  <a:effectLst/>
                  <a:latin typeface="Times New Roman" panose="02020603050405020304" pitchFamily="18" charset="0"/>
                  <a:ea typeface="宋体" panose="02010600030101010101" pitchFamily="2" charset="-122"/>
                </a:rPr>
                <a:t>3. </a:t>
              </a:r>
              <a:r>
                <a:rPr lang="zh-CN" altLang="en-US" sz="2400" kern="100" dirty="0">
                  <a:solidFill>
                    <a:srgbClr val="FF0000"/>
                  </a:solidFill>
                  <a:effectLst/>
                  <a:latin typeface="Times New Roman" panose="02020603050405020304" pitchFamily="18" charset="0"/>
                  <a:ea typeface="宋体" panose="02010600030101010101" pitchFamily="2" charset="-122"/>
                </a:rPr>
                <a:t>有很多带括号的省略缩写</a:t>
              </a:r>
              <a:endParaRPr lang="zh-CN" altLang="zh-CN" sz="2400" kern="100" dirty="0">
                <a:solidFill>
                  <a:srgbClr val="FF0000"/>
                </a:solidFill>
                <a:effectLst/>
                <a:latin typeface="Times New Roman" panose="02020603050405020304" pitchFamily="18" charset="0"/>
                <a:ea typeface="宋体" panose="02010600030101010101" pitchFamily="2" charset="-122"/>
              </a:endParaRPr>
            </a:p>
          </p:txBody>
        </p:sp>
      </p:grpSp>
      <p:sp>
        <p:nvSpPr>
          <p:cNvPr id="14" name="文本框 13">
            <a:extLst>
              <a:ext uri="{FF2B5EF4-FFF2-40B4-BE49-F238E27FC236}">
                <a16:creationId xmlns:a16="http://schemas.microsoft.com/office/drawing/2014/main" id="{A7578EAA-8720-2937-6453-133478C55EBE}"/>
              </a:ext>
            </a:extLst>
          </p:cNvPr>
          <p:cNvSpPr txBox="1"/>
          <p:nvPr/>
        </p:nvSpPr>
        <p:spPr>
          <a:xfrm>
            <a:off x="1753230" y="2644391"/>
            <a:ext cx="7188225" cy="523220"/>
          </a:xfrm>
          <a:prstGeom prst="rect">
            <a:avLst/>
          </a:prstGeom>
          <a:noFill/>
        </p:spPr>
        <p:txBody>
          <a:bodyPr wrap="square" rtlCol="0">
            <a:spAutoFit/>
          </a:bodyPr>
          <a:lstStyle/>
          <a:p>
            <a:r>
              <a:rPr lang="zh-CN" altLang="en-US" sz="2800" dirty="0">
                <a:latin typeface="方正特雅宋简" panose="02000000000000000000" pitchFamily="2" charset="-122"/>
                <a:ea typeface="方正特雅宋简" panose="02000000000000000000" pitchFamily="2" charset="-122"/>
              </a:rPr>
              <a:t>预处理方式：</a:t>
            </a:r>
            <a:endParaRPr lang="en-US" altLang="zh-CN" sz="2800" dirty="0">
              <a:latin typeface="方正特雅宋简" panose="02000000000000000000" pitchFamily="2" charset="-122"/>
              <a:ea typeface="方正特雅宋简" panose="02000000000000000000" pitchFamily="2" charset="-122"/>
            </a:endParaRPr>
          </a:p>
        </p:txBody>
      </p:sp>
      <p:sp>
        <p:nvSpPr>
          <p:cNvPr id="15" name="文本框 14">
            <a:extLst>
              <a:ext uri="{FF2B5EF4-FFF2-40B4-BE49-F238E27FC236}">
                <a16:creationId xmlns:a16="http://schemas.microsoft.com/office/drawing/2014/main" id="{1740F316-9D48-7DDE-37BF-73F70ACE9791}"/>
              </a:ext>
            </a:extLst>
          </p:cNvPr>
          <p:cNvSpPr txBox="1"/>
          <p:nvPr/>
        </p:nvSpPr>
        <p:spPr>
          <a:xfrm>
            <a:off x="1379665" y="3107392"/>
            <a:ext cx="10319000" cy="875432"/>
          </a:xfrm>
          <a:prstGeom prst="rect">
            <a:avLst/>
          </a:prstGeom>
          <a:noFill/>
        </p:spPr>
        <p:txBody>
          <a:bodyPr wrap="square" rtlCol="0">
            <a:spAutoFit/>
          </a:bodyPr>
          <a:lstStyle/>
          <a:p>
            <a:pPr marL="133350" marR="133350" indent="304800" algn="just">
              <a:lnSpc>
                <a:spcPct val="110000"/>
              </a:lnSpc>
              <a:spcAft>
                <a:spcPts val="0"/>
              </a:spcAft>
            </a:pPr>
            <a:r>
              <a:rPr lang="en-US" altLang="zh-CN" sz="2400" kern="100" dirty="0">
                <a:effectLst/>
                <a:latin typeface="Times New Roman" panose="02020603050405020304" pitchFamily="18" charset="0"/>
                <a:ea typeface="宋体" panose="02010600030101010101" pitchFamily="2" charset="-122"/>
              </a:rPr>
              <a:t>   </a:t>
            </a:r>
            <a:r>
              <a:rPr lang="en-US" altLang="zh-CN" sz="2400" kern="100" dirty="0">
                <a:solidFill>
                  <a:srgbClr val="FF0000"/>
                </a:solidFill>
                <a:effectLst/>
                <a:latin typeface="Times New Roman" panose="02020603050405020304" pitchFamily="18" charset="0"/>
                <a:ea typeface="宋体" panose="02010600030101010101" pitchFamily="2" charset="-122"/>
              </a:rPr>
              <a:t>1.</a:t>
            </a:r>
            <a:r>
              <a:rPr lang="zh-CN" altLang="en-US" sz="2400" kern="100" dirty="0">
                <a:solidFill>
                  <a:srgbClr val="FF0000"/>
                </a:solidFill>
                <a:effectLst/>
                <a:latin typeface="Times New Roman" panose="02020603050405020304" pitchFamily="18" charset="0"/>
                <a:ea typeface="宋体" panose="02010600030101010101" pitchFamily="2" charset="-122"/>
              </a:rPr>
              <a:t>增加训练周期 </a:t>
            </a:r>
            <a:r>
              <a:rPr lang="en-US" altLang="zh-CN" sz="2400" kern="100" dirty="0">
                <a:solidFill>
                  <a:srgbClr val="FF0000"/>
                </a:solidFill>
                <a:effectLst/>
                <a:latin typeface="Times New Roman" panose="02020603050405020304" pitchFamily="18" charset="0"/>
                <a:ea typeface="宋体" panose="02010600030101010101" pitchFamily="2" charset="-122"/>
              </a:rPr>
              <a:t>2.</a:t>
            </a:r>
            <a:r>
              <a:rPr lang="zh-CN" altLang="en-US" sz="2400" kern="100" dirty="0">
                <a:solidFill>
                  <a:srgbClr val="FF0000"/>
                </a:solidFill>
                <a:latin typeface="Times New Roman" panose="02020603050405020304" pitchFamily="18" charset="0"/>
                <a:ea typeface="宋体" panose="02010600030101010101" pitchFamily="2" charset="-122"/>
              </a:rPr>
              <a:t> 筛选括号并将括号内容删除 </a:t>
            </a:r>
            <a:r>
              <a:rPr lang="en-US" altLang="zh-CN" sz="2400" kern="100" dirty="0">
                <a:solidFill>
                  <a:srgbClr val="FF0000"/>
                </a:solidFill>
                <a:effectLst/>
                <a:latin typeface="Times New Roman" panose="02020603050405020304" pitchFamily="18" charset="0"/>
                <a:ea typeface="宋体" panose="02010600030101010101" pitchFamily="2" charset="-122"/>
              </a:rPr>
              <a:t>3. </a:t>
            </a:r>
            <a:r>
              <a:rPr lang="zh-CN" altLang="en-US" sz="2400" kern="100" dirty="0">
                <a:solidFill>
                  <a:srgbClr val="FF0000"/>
                </a:solidFill>
                <a:effectLst/>
                <a:latin typeface="Times New Roman" panose="02020603050405020304" pitchFamily="18" charset="0"/>
                <a:ea typeface="宋体" panose="02010600030101010101" pitchFamily="2" charset="-122"/>
              </a:rPr>
              <a:t>将内容转为小写字母 </a:t>
            </a:r>
            <a:r>
              <a:rPr lang="en-US" altLang="zh-CN" sz="2400" kern="100" dirty="0">
                <a:solidFill>
                  <a:srgbClr val="FF0000"/>
                </a:solidFill>
                <a:effectLst/>
                <a:latin typeface="Times New Roman" panose="02020603050405020304" pitchFamily="18" charset="0"/>
                <a:ea typeface="宋体" panose="02010600030101010101" pitchFamily="2" charset="-122"/>
              </a:rPr>
              <a:t>4. </a:t>
            </a:r>
            <a:r>
              <a:rPr lang="zh-CN" altLang="en-US" sz="2400" kern="100" dirty="0">
                <a:solidFill>
                  <a:srgbClr val="FF0000"/>
                </a:solidFill>
                <a:effectLst/>
                <a:latin typeface="Times New Roman" panose="02020603050405020304" pitchFamily="18" charset="0"/>
                <a:ea typeface="宋体" panose="02010600030101010101" pitchFamily="2" charset="-122"/>
              </a:rPr>
              <a:t>将长段落按照句号分段</a:t>
            </a:r>
            <a:endParaRPr lang="zh-CN" altLang="zh-CN" sz="2400" kern="100" dirty="0">
              <a:solidFill>
                <a:srgbClr val="FF0000"/>
              </a:solidFill>
              <a:effectLst/>
              <a:latin typeface="Times New Roman" panose="02020603050405020304" pitchFamily="18" charset="0"/>
              <a:ea typeface="宋体" panose="02010600030101010101" pitchFamily="2" charset="-122"/>
            </a:endParaRPr>
          </a:p>
        </p:txBody>
      </p:sp>
      <p:sp>
        <p:nvSpPr>
          <p:cNvPr id="17" name="book-with-bookmark_66127">
            <a:extLst>
              <a:ext uri="{FF2B5EF4-FFF2-40B4-BE49-F238E27FC236}">
                <a16:creationId xmlns:a16="http://schemas.microsoft.com/office/drawing/2014/main" id="{26516CB0-3971-9EFB-A776-AE6438FE4D91}"/>
              </a:ext>
            </a:extLst>
          </p:cNvPr>
          <p:cNvSpPr>
            <a:spLocks noChangeAspect="1"/>
          </p:cNvSpPr>
          <p:nvPr/>
        </p:nvSpPr>
        <p:spPr bwMode="auto">
          <a:xfrm>
            <a:off x="778919" y="2726608"/>
            <a:ext cx="600746" cy="444160"/>
          </a:xfrm>
          <a:custGeom>
            <a:avLst/>
            <a:gdLst>
              <a:gd name="connsiteX0" fmla="*/ 151125 w 609401"/>
              <a:gd name="connsiteY0" fmla="*/ 391073 h 450560"/>
              <a:gd name="connsiteX1" fmla="*/ 304699 w 609401"/>
              <a:gd name="connsiteY1" fmla="*/ 406374 h 450560"/>
              <a:gd name="connsiteX2" fmla="*/ 458274 w 609401"/>
              <a:gd name="connsiteY2" fmla="*/ 391073 h 450560"/>
              <a:gd name="connsiteX3" fmla="*/ 591092 w 609401"/>
              <a:gd name="connsiteY3" fmla="*/ 401435 h 450560"/>
              <a:gd name="connsiteX4" fmla="*/ 591415 w 609401"/>
              <a:gd name="connsiteY4" fmla="*/ 401489 h 450560"/>
              <a:gd name="connsiteX5" fmla="*/ 594964 w 609401"/>
              <a:gd name="connsiteY5" fmla="*/ 402240 h 450560"/>
              <a:gd name="connsiteX6" fmla="*/ 609052 w 609401"/>
              <a:gd name="connsiteY6" fmla="*/ 423286 h 450560"/>
              <a:gd name="connsiteX7" fmla="*/ 607708 w 609401"/>
              <a:gd name="connsiteY7" fmla="*/ 430266 h 450560"/>
              <a:gd name="connsiteX8" fmla="*/ 586629 w 609401"/>
              <a:gd name="connsiteY8" fmla="*/ 444386 h 450560"/>
              <a:gd name="connsiteX9" fmla="*/ 583134 w 609401"/>
              <a:gd name="connsiteY9" fmla="*/ 443688 h 450560"/>
              <a:gd name="connsiteX10" fmla="*/ 458274 w 609401"/>
              <a:gd name="connsiteY10" fmla="*/ 434078 h 450560"/>
              <a:gd name="connsiteX11" fmla="*/ 312012 w 609401"/>
              <a:gd name="connsiteY11" fmla="*/ 449271 h 450560"/>
              <a:gd name="connsiteX12" fmla="*/ 304699 w 609401"/>
              <a:gd name="connsiteY12" fmla="*/ 450560 h 450560"/>
              <a:gd name="connsiteX13" fmla="*/ 297386 w 609401"/>
              <a:gd name="connsiteY13" fmla="*/ 449271 h 450560"/>
              <a:gd name="connsiteX14" fmla="*/ 151125 w 609401"/>
              <a:gd name="connsiteY14" fmla="*/ 434078 h 450560"/>
              <a:gd name="connsiteX15" fmla="*/ 26318 w 609401"/>
              <a:gd name="connsiteY15" fmla="*/ 443688 h 450560"/>
              <a:gd name="connsiteX16" fmla="*/ 22823 w 609401"/>
              <a:gd name="connsiteY16" fmla="*/ 444386 h 450560"/>
              <a:gd name="connsiteX17" fmla="*/ 1744 w 609401"/>
              <a:gd name="connsiteY17" fmla="*/ 430266 h 450560"/>
              <a:gd name="connsiteX18" fmla="*/ 346 w 609401"/>
              <a:gd name="connsiteY18" fmla="*/ 423286 h 450560"/>
              <a:gd name="connsiteX19" fmla="*/ 14488 w 609401"/>
              <a:gd name="connsiteY19" fmla="*/ 402240 h 450560"/>
              <a:gd name="connsiteX20" fmla="*/ 17983 w 609401"/>
              <a:gd name="connsiteY20" fmla="*/ 401489 h 450560"/>
              <a:gd name="connsiteX21" fmla="*/ 18360 w 609401"/>
              <a:gd name="connsiteY21" fmla="*/ 401435 h 450560"/>
              <a:gd name="connsiteX22" fmla="*/ 151125 w 609401"/>
              <a:gd name="connsiteY22" fmla="*/ 391073 h 450560"/>
              <a:gd name="connsiteX23" fmla="*/ 409876 w 609401"/>
              <a:gd name="connsiteY23" fmla="*/ 2188 h 450560"/>
              <a:gd name="connsiteX24" fmla="*/ 409876 w 609401"/>
              <a:gd name="connsiteY24" fmla="*/ 95506 h 450560"/>
              <a:gd name="connsiteX25" fmla="*/ 426869 w 609401"/>
              <a:gd name="connsiteY25" fmla="*/ 104205 h 450560"/>
              <a:gd name="connsiteX26" fmla="*/ 451069 w 609401"/>
              <a:gd name="connsiteY26" fmla="*/ 87023 h 450560"/>
              <a:gd name="connsiteX27" fmla="*/ 463545 w 609401"/>
              <a:gd name="connsiteY27" fmla="*/ 87023 h 450560"/>
              <a:gd name="connsiteX28" fmla="*/ 487691 w 609401"/>
              <a:gd name="connsiteY28" fmla="*/ 104205 h 450560"/>
              <a:gd name="connsiteX29" fmla="*/ 504684 w 609401"/>
              <a:gd name="connsiteY29" fmla="*/ 95506 h 450560"/>
              <a:gd name="connsiteX30" fmla="*/ 504684 w 609401"/>
              <a:gd name="connsiteY30" fmla="*/ 3208 h 450560"/>
              <a:gd name="connsiteX31" fmla="*/ 588845 w 609401"/>
              <a:gd name="connsiteY31" fmla="*/ 21464 h 450560"/>
              <a:gd name="connsiteX32" fmla="*/ 601321 w 609401"/>
              <a:gd name="connsiteY32" fmla="*/ 38484 h 450560"/>
              <a:gd name="connsiteX33" fmla="*/ 601321 w 609401"/>
              <a:gd name="connsiteY33" fmla="*/ 360589 h 450560"/>
              <a:gd name="connsiteX34" fmla="*/ 583467 w 609401"/>
              <a:gd name="connsiteY34" fmla="*/ 378469 h 450560"/>
              <a:gd name="connsiteX35" fmla="*/ 579703 w 609401"/>
              <a:gd name="connsiteY35" fmla="*/ 378039 h 450560"/>
              <a:gd name="connsiteX36" fmla="*/ 453005 w 609401"/>
              <a:gd name="connsiteY36" fmla="*/ 367623 h 450560"/>
              <a:gd name="connsiteX37" fmla="*/ 316519 w 609401"/>
              <a:gd name="connsiteY37" fmla="*/ 380348 h 450560"/>
              <a:gd name="connsiteX38" fmla="*/ 316519 w 609401"/>
              <a:gd name="connsiteY38" fmla="*/ 21625 h 450560"/>
              <a:gd name="connsiteX39" fmla="*/ 409876 w 609401"/>
              <a:gd name="connsiteY39" fmla="*/ 2188 h 450560"/>
              <a:gd name="connsiteX40" fmla="*/ 156447 w 609401"/>
              <a:gd name="connsiteY40" fmla="*/ 0 h 450560"/>
              <a:gd name="connsiteX41" fmla="*/ 292879 w 609401"/>
              <a:gd name="connsiteY41" fmla="*/ 21641 h 450560"/>
              <a:gd name="connsiteX42" fmla="*/ 292879 w 609401"/>
              <a:gd name="connsiteY42" fmla="*/ 380347 h 450560"/>
              <a:gd name="connsiteX43" fmla="*/ 156447 w 609401"/>
              <a:gd name="connsiteY43" fmla="*/ 367567 h 450560"/>
              <a:gd name="connsiteX44" fmla="*/ 29749 w 609401"/>
              <a:gd name="connsiteY44" fmla="*/ 378038 h 450560"/>
              <a:gd name="connsiteX45" fmla="*/ 25931 w 609401"/>
              <a:gd name="connsiteY45" fmla="*/ 378468 h 450560"/>
              <a:gd name="connsiteX46" fmla="*/ 8077 w 609401"/>
              <a:gd name="connsiteY46" fmla="*/ 360586 h 450560"/>
              <a:gd name="connsiteX47" fmla="*/ 8077 w 609401"/>
              <a:gd name="connsiteY47" fmla="*/ 38502 h 450560"/>
              <a:gd name="connsiteX48" fmla="*/ 20553 w 609401"/>
              <a:gd name="connsiteY48" fmla="*/ 21479 h 450560"/>
              <a:gd name="connsiteX49" fmla="*/ 156447 w 609401"/>
              <a:gd name="connsiteY49" fmla="*/ 0 h 45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9401" h="450560">
                <a:moveTo>
                  <a:pt x="151125" y="391073"/>
                </a:moveTo>
                <a:cubicBezTo>
                  <a:pt x="214953" y="391073"/>
                  <a:pt x="272543" y="396871"/>
                  <a:pt x="304699" y="406374"/>
                </a:cubicBezTo>
                <a:cubicBezTo>
                  <a:pt x="336909" y="396871"/>
                  <a:pt x="394500" y="391073"/>
                  <a:pt x="458274" y="391073"/>
                </a:cubicBezTo>
                <a:cubicBezTo>
                  <a:pt x="509197" y="391073"/>
                  <a:pt x="557538" y="394831"/>
                  <a:pt x="591092" y="401435"/>
                </a:cubicBezTo>
                <a:cubicBezTo>
                  <a:pt x="591200" y="401435"/>
                  <a:pt x="591307" y="401489"/>
                  <a:pt x="591415" y="401489"/>
                </a:cubicBezTo>
                <a:lnTo>
                  <a:pt x="594964" y="402240"/>
                </a:lnTo>
                <a:cubicBezTo>
                  <a:pt x="604697" y="404173"/>
                  <a:pt x="610988" y="413622"/>
                  <a:pt x="609052" y="423286"/>
                </a:cubicBezTo>
                <a:lnTo>
                  <a:pt x="607708" y="430266"/>
                </a:lnTo>
                <a:cubicBezTo>
                  <a:pt x="605772" y="440037"/>
                  <a:pt x="596308" y="446319"/>
                  <a:pt x="586629" y="444386"/>
                </a:cubicBezTo>
                <a:lnTo>
                  <a:pt x="583134" y="443688"/>
                </a:lnTo>
                <a:cubicBezTo>
                  <a:pt x="552215" y="437567"/>
                  <a:pt x="506669" y="434078"/>
                  <a:pt x="458274" y="434078"/>
                </a:cubicBezTo>
                <a:cubicBezTo>
                  <a:pt x="386219" y="434078"/>
                  <a:pt x="332876" y="441755"/>
                  <a:pt x="312012" y="449271"/>
                </a:cubicBezTo>
                <a:cubicBezTo>
                  <a:pt x="309646" y="450130"/>
                  <a:pt x="307173" y="450560"/>
                  <a:pt x="304699" y="450560"/>
                </a:cubicBezTo>
                <a:cubicBezTo>
                  <a:pt x="302279" y="450560"/>
                  <a:pt x="299752" y="450130"/>
                  <a:pt x="297386" y="449271"/>
                </a:cubicBezTo>
                <a:cubicBezTo>
                  <a:pt x="276522" y="441648"/>
                  <a:pt x="223180" y="434078"/>
                  <a:pt x="151125" y="434078"/>
                </a:cubicBezTo>
                <a:cubicBezTo>
                  <a:pt x="102729" y="434078"/>
                  <a:pt x="57238" y="437567"/>
                  <a:pt x="26318" y="443688"/>
                </a:cubicBezTo>
                <a:lnTo>
                  <a:pt x="22823" y="444386"/>
                </a:lnTo>
                <a:cubicBezTo>
                  <a:pt x="13036" y="446319"/>
                  <a:pt x="3680" y="439930"/>
                  <a:pt x="1744" y="430266"/>
                </a:cubicBezTo>
                <a:lnTo>
                  <a:pt x="346" y="423286"/>
                </a:lnTo>
                <a:cubicBezTo>
                  <a:pt x="-1590" y="413515"/>
                  <a:pt x="4809" y="404173"/>
                  <a:pt x="14488" y="402240"/>
                </a:cubicBezTo>
                <a:lnTo>
                  <a:pt x="17983" y="401489"/>
                </a:lnTo>
                <a:cubicBezTo>
                  <a:pt x="18145" y="401489"/>
                  <a:pt x="18199" y="401435"/>
                  <a:pt x="18360" y="401435"/>
                </a:cubicBezTo>
                <a:cubicBezTo>
                  <a:pt x="51860" y="394831"/>
                  <a:pt x="100256" y="391073"/>
                  <a:pt x="151125" y="391073"/>
                </a:cubicBezTo>
                <a:close/>
                <a:moveTo>
                  <a:pt x="409876" y="2188"/>
                </a:moveTo>
                <a:lnTo>
                  <a:pt x="409876" y="95506"/>
                </a:lnTo>
                <a:cubicBezTo>
                  <a:pt x="409876" y="104205"/>
                  <a:pt x="419771" y="109306"/>
                  <a:pt x="426869" y="104205"/>
                </a:cubicBezTo>
                <a:lnTo>
                  <a:pt x="451069" y="87023"/>
                </a:lnTo>
                <a:cubicBezTo>
                  <a:pt x="454779" y="84392"/>
                  <a:pt x="459781" y="84392"/>
                  <a:pt x="463545" y="87023"/>
                </a:cubicBezTo>
                <a:lnTo>
                  <a:pt x="487691" y="104205"/>
                </a:lnTo>
                <a:cubicBezTo>
                  <a:pt x="494789" y="109306"/>
                  <a:pt x="504684" y="104205"/>
                  <a:pt x="504684" y="95506"/>
                </a:cubicBezTo>
                <a:lnTo>
                  <a:pt x="504684" y="3208"/>
                </a:lnTo>
                <a:cubicBezTo>
                  <a:pt x="542328" y="7879"/>
                  <a:pt x="572820" y="16309"/>
                  <a:pt x="588845" y="21464"/>
                </a:cubicBezTo>
                <a:cubicBezTo>
                  <a:pt x="596320" y="23826"/>
                  <a:pt x="601321" y="30699"/>
                  <a:pt x="601321" y="38484"/>
                </a:cubicBezTo>
                <a:lnTo>
                  <a:pt x="601321" y="360589"/>
                </a:lnTo>
                <a:cubicBezTo>
                  <a:pt x="601321" y="370683"/>
                  <a:pt x="593093" y="378469"/>
                  <a:pt x="583467" y="378469"/>
                </a:cubicBezTo>
                <a:cubicBezTo>
                  <a:pt x="582177" y="378469"/>
                  <a:pt x="580994" y="378361"/>
                  <a:pt x="579703" y="378039"/>
                </a:cubicBezTo>
                <a:cubicBezTo>
                  <a:pt x="549803" y="371596"/>
                  <a:pt x="504093" y="367623"/>
                  <a:pt x="453005" y="367623"/>
                </a:cubicBezTo>
                <a:cubicBezTo>
                  <a:pt x="396001" y="367623"/>
                  <a:pt x="345774" y="372670"/>
                  <a:pt x="316519" y="380348"/>
                </a:cubicBezTo>
                <a:lnTo>
                  <a:pt x="316519" y="21625"/>
                </a:lnTo>
                <a:cubicBezTo>
                  <a:pt x="333674" y="16094"/>
                  <a:pt x="367822" y="6591"/>
                  <a:pt x="409876" y="2188"/>
                </a:cubicBezTo>
                <a:close/>
                <a:moveTo>
                  <a:pt x="156447" y="0"/>
                </a:moveTo>
                <a:cubicBezTo>
                  <a:pt x="217699" y="0"/>
                  <a:pt x="270239" y="14391"/>
                  <a:pt x="292879" y="21641"/>
                </a:cubicBezTo>
                <a:lnTo>
                  <a:pt x="292879" y="380347"/>
                </a:lnTo>
                <a:cubicBezTo>
                  <a:pt x="263625" y="372668"/>
                  <a:pt x="213451" y="367567"/>
                  <a:pt x="156447" y="367567"/>
                </a:cubicBezTo>
                <a:cubicBezTo>
                  <a:pt x="105306" y="367567"/>
                  <a:pt x="59703" y="371648"/>
                  <a:pt x="29749" y="378038"/>
                </a:cubicBezTo>
                <a:cubicBezTo>
                  <a:pt x="28459" y="378306"/>
                  <a:pt x="27168" y="378468"/>
                  <a:pt x="25931" y="378468"/>
                </a:cubicBezTo>
                <a:cubicBezTo>
                  <a:pt x="16359" y="378468"/>
                  <a:pt x="8077" y="370681"/>
                  <a:pt x="8077" y="360586"/>
                </a:cubicBezTo>
                <a:lnTo>
                  <a:pt x="8077" y="38502"/>
                </a:lnTo>
                <a:cubicBezTo>
                  <a:pt x="8077" y="30716"/>
                  <a:pt x="13132" y="23842"/>
                  <a:pt x="20553" y="21479"/>
                </a:cubicBezTo>
                <a:cubicBezTo>
                  <a:pt x="43516" y="14176"/>
                  <a:pt x="95733" y="0"/>
                  <a:pt x="156447" y="0"/>
                </a:cubicBezTo>
                <a:close/>
              </a:path>
            </a:pathLst>
          </a:custGeom>
          <a:solidFill>
            <a:srgbClr val="01559D"/>
          </a:solidFill>
          <a:ln>
            <a:noFill/>
          </a:ln>
        </p:spPr>
        <p:txBody>
          <a:bodyPr/>
          <a:lstStyle/>
          <a:p>
            <a:endParaRPr lang="zh-CN" altLang="en-US" dirty="0">
              <a:latin typeface="方正特雅宋简" panose="02000000000000000000" pitchFamily="2" charset="-122"/>
              <a:ea typeface="方正特雅宋简" panose="02000000000000000000" pitchFamily="2" charset="-122"/>
            </a:endParaRPr>
          </a:p>
        </p:txBody>
      </p:sp>
      <p:sp>
        <p:nvSpPr>
          <p:cNvPr id="18" name="文本框 17">
            <a:extLst>
              <a:ext uri="{FF2B5EF4-FFF2-40B4-BE49-F238E27FC236}">
                <a16:creationId xmlns:a16="http://schemas.microsoft.com/office/drawing/2014/main" id="{4D770209-76C5-408C-6E83-13BBAAAF576F}"/>
              </a:ext>
            </a:extLst>
          </p:cNvPr>
          <p:cNvSpPr txBox="1"/>
          <p:nvPr/>
        </p:nvSpPr>
        <p:spPr>
          <a:xfrm>
            <a:off x="329004" y="4477989"/>
            <a:ext cx="4601215" cy="2031325"/>
          </a:xfrm>
          <a:prstGeom prst="rect">
            <a:avLst/>
          </a:prstGeom>
          <a:noFill/>
        </p:spPr>
        <p:txBody>
          <a:bodyPr wrap="square">
            <a:spAutoFit/>
          </a:bodyPr>
          <a:lstStyle/>
          <a:p>
            <a:r>
              <a:rPr lang="en-US" altLang="zh-CN" dirty="0"/>
              <a:t>Abstract:</a:t>
            </a:r>
          </a:p>
          <a:p>
            <a:r>
              <a:rPr lang="zh-CN" altLang="en-US" dirty="0"/>
              <a:t>With the advent of the Internet-of-Things (IoT) era, the demand for lightweight embedded systems is rapidly increasing. So far, ultra-low power (ULP) processors have been leading the development of lightweight embedded systems. </a:t>
            </a:r>
          </a:p>
        </p:txBody>
      </p:sp>
      <p:sp>
        <p:nvSpPr>
          <p:cNvPr id="19" name="文本框 18">
            <a:extLst>
              <a:ext uri="{FF2B5EF4-FFF2-40B4-BE49-F238E27FC236}">
                <a16:creationId xmlns:a16="http://schemas.microsoft.com/office/drawing/2014/main" id="{4364BDF7-C5B5-1CA5-96B2-E12A41E860E3}"/>
              </a:ext>
            </a:extLst>
          </p:cNvPr>
          <p:cNvSpPr txBox="1"/>
          <p:nvPr/>
        </p:nvSpPr>
        <p:spPr>
          <a:xfrm>
            <a:off x="6951633" y="4477989"/>
            <a:ext cx="5240367" cy="2031325"/>
          </a:xfrm>
          <a:prstGeom prst="rect">
            <a:avLst/>
          </a:prstGeom>
          <a:noFill/>
        </p:spPr>
        <p:txBody>
          <a:bodyPr wrap="square">
            <a:spAutoFit/>
          </a:bodyPr>
          <a:lstStyle/>
          <a:p>
            <a:r>
              <a:rPr lang="zh-CN" altLang="en-US" dirty="0"/>
              <a:t>abstract:</a:t>
            </a:r>
          </a:p>
          <a:p>
            <a:r>
              <a:rPr lang="zh-CN" altLang="en-US" dirty="0"/>
              <a:t>with the advent of the internet-of-things era, the demand for lightweight embedded systems is rapidly increasing.</a:t>
            </a:r>
          </a:p>
          <a:p>
            <a:r>
              <a:rPr lang="zh-CN" altLang="en-US" dirty="0"/>
              <a:t>so far, ultra-low power rocessors have been leading the development of lightweight embedded systems.</a:t>
            </a:r>
          </a:p>
        </p:txBody>
      </p:sp>
      <p:sp>
        <p:nvSpPr>
          <p:cNvPr id="8" name="箭头: 右 7">
            <a:extLst>
              <a:ext uri="{FF2B5EF4-FFF2-40B4-BE49-F238E27FC236}">
                <a16:creationId xmlns:a16="http://schemas.microsoft.com/office/drawing/2014/main" id="{C14E4F7A-8E1B-751C-EE2A-B43A742251F4}"/>
              </a:ext>
            </a:extLst>
          </p:cNvPr>
          <p:cNvSpPr/>
          <p:nvPr/>
        </p:nvSpPr>
        <p:spPr>
          <a:xfrm>
            <a:off x="5141230" y="5007911"/>
            <a:ext cx="1527142" cy="95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18894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710128B8-2641-483A-B891-1F73E1FBEC16}"/>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trans="20000" detail="10"/>
                    </a14:imgEffect>
                  </a14:imgLayer>
                </a14:imgProps>
              </a:ext>
            </a:extLst>
          </a:blip>
          <a:stretch>
            <a:fillRect/>
          </a:stretch>
        </p:blipFill>
        <p:spPr>
          <a:xfrm>
            <a:off x="8628185" y="657738"/>
            <a:ext cx="2627381" cy="347473"/>
          </a:xfrm>
          <a:prstGeom prst="rect">
            <a:avLst/>
          </a:prstGeom>
        </p:spPr>
      </p:pic>
      <p:cxnSp>
        <p:nvCxnSpPr>
          <p:cNvPr id="21" name="直接连接符 20">
            <a:extLst>
              <a:ext uri="{FF2B5EF4-FFF2-40B4-BE49-F238E27FC236}">
                <a16:creationId xmlns:a16="http://schemas.microsoft.com/office/drawing/2014/main" id="{C7336A75-BF35-4655-A855-3916A6E457E8}"/>
              </a:ext>
            </a:extLst>
          </p:cNvPr>
          <p:cNvCxnSpPr/>
          <p:nvPr/>
        </p:nvCxnSpPr>
        <p:spPr>
          <a:xfrm>
            <a:off x="760165" y="547178"/>
            <a:ext cx="0" cy="52881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CF16D551-AA5E-4340-9658-FF63BED2844E}"/>
              </a:ext>
            </a:extLst>
          </p:cNvPr>
          <p:cNvSpPr txBox="1"/>
          <p:nvPr/>
        </p:nvSpPr>
        <p:spPr>
          <a:xfrm>
            <a:off x="936435" y="478640"/>
            <a:ext cx="2359655" cy="584775"/>
          </a:xfrm>
          <a:prstGeom prst="rect">
            <a:avLst/>
          </a:prstGeom>
          <a:noFill/>
        </p:spPr>
        <p:txBody>
          <a:bodyPr wrap="square" rtlCol="0">
            <a:spAutoFit/>
          </a:bodyPr>
          <a:lstStyle/>
          <a:p>
            <a:r>
              <a:rPr lang="zh-CN" altLang="en-US" sz="3200" dirty="0">
                <a:solidFill>
                  <a:schemeClr val="bg1"/>
                </a:solidFill>
                <a:latin typeface="方正特雅宋简" panose="02000000000000000000" pitchFamily="2" charset="-122"/>
                <a:ea typeface="方正特雅宋简" panose="02000000000000000000" pitchFamily="2" charset="-122"/>
              </a:rPr>
              <a:t>论文答辩</a:t>
            </a:r>
          </a:p>
        </p:txBody>
      </p:sp>
      <p:sp>
        <p:nvSpPr>
          <p:cNvPr id="23" name="文本框 22">
            <a:extLst>
              <a:ext uri="{FF2B5EF4-FFF2-40B4-BE49-F238E27FC236}">
                <a16:creationId xmlns:a16="http://schemas.microsoft.com/office/drawing/2014/main" id="{98340592-6ECB-4654-A6A5-F2D3D2B1942E}"/>
              </a:ext>
            </a:extLst>
          </p:cNvPr>
          <p:cNvSpPr txBox="1"/>
          <p:nvPr/>
        </p:nvSpPr>
        <p:spPr>
          <a:xfrm>
            <a:off x="958469" y="488416"/>
            <a:ext cx="3674946" cy="646331"/>
          </a:xfrm>
          <a:prstGeom prst="rect">
            <a:avLst/>
          </a:prstGeom>
          <a:noFill/>
        </p:spPr>
        <p:txBody>
          <a:bodyPr wrap="square" rtlCol="0">
            <a:spAutoFit/>
          </a:bodyPr>
          <a:lstStyle/>
          <a:p>
            <a:r>
              <a:rPr lang="zh-CN" altLang="en-US" sz="3600" dirty="0">
                <a:latin typeface="方正特雅宋简" panose="02000000000000000000" pitchFamily="2" charset="-122"/>
                <a:ea typeface="方正特雅宋简" panose="02000000000000000000" pitchFamily="2" charset="-122"/>
              </a:rPr>
              <a:t>代码运行实例：</a:t>
            </a:r>
          </a:p>
        </p:txBody>
      </p:sp>
      <p:sp>
        <p:nvSpPr>
          <p:cNvPr id="25" name="矩形 24">
            <a:extLst>
              <a:ext uri="{FF2B5EF4-FFF2-40B4-BE49-F238E27FC236}">
                <a16:creationId xmlns:a16="http://schemas.microsoft.com/office/drawing/2014/main" id="{CA516022-B1E9-4A66-83A1-60BA9F04D7D6}"/>
              </a:ext>
            </a:extLst>
          </p:cNvPr>
          <p:cNvSpPr/>
          <p:nvPr/>
        </p:nvSpPr>
        <p:spPr>
          <a:xfrm>
            <a:off x="613799" y="547178"/>
            <a:ext cx="168400" cy="735579"/>
          </a:xfrm>
          <a:prstGeom prst="rect">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sp>
        <p:nvSpPr>
          <p:cNvPr id="10" name="文本框 9">
            <a:extLst>
              <a:ext uri="{FF2B5EF4-FFF2-40B4-BE49-F238E27FC236}">
                <a16:creationId xmlns:a16="http://schemas.microsoft.com/office/drawing/2014/main" id="{48A60E00-430B-A643-697B-D2AD4B63B205}"/>
              </a:ext>
            </a:extLst>
          </p:cNvPr>
          <p:cNvSpPr txBox="1"/>
          <p:nvPr/>
        </p:nvSpPr>
        <p:spPr>
          <a:xfrm>
            <a:off x="613799" y="1600538"/>
            <a:ext cx="5179676" cy="4524315"/>
          </a:xfrm>
          <a:prstGeom prst="rect">
            <a:avLst/>
          </a:prstGeom>
          <a:noFill/>
        </p:spPr>
        <p:txBody>
          <a:bodyPr wrap="square">
            <a:spAutoFit/>
          </a:bodyPr>
          <a:lstStyle/>
          <a:p>
            <a:r>
              <a:rPr lang="en-US" altLang="zh-CN" b="0" dirty="0">
                <a:solidFill>
                  <a:srgbClr val="000000"/>
                </a:solidFill>
                <a:effectLst/>
                <a:latin typeface="Consolas" panose="020B0609020204030204" pitchFamily="49" charset="0"/>
              </a:rPr>
              <a:t>- Dataset:</a:t>
            </a:r>
          </a:p>
          <a:p>
            <a:r>
              <a:rPr lang="en-US" altLang="zh-CN" b="0" dirty="0">
                <a:solidFill>
                  <a:srgbClr val="000000"/>
                </a:solidFill>
                <a:effectLst/>
                <a:latin typeface="Consolas" panose="020B0609020204030204" pitchFamily="49" charset="0"/>
              </a:rPr>
              <a:t>  - ieee.txt</a:t>
            </a:r>
          </a:p>
          <a:p>
            <a:r>
              <a:rPr lang="en-US" altLang="zh-CN" b="0" dirty="0">
                <a:solidFill>
                  <a:srgbClr val="000000"/>
                </a:solidFill>
                <a:effectLst/>
                <a:latin typeface="Consolas" panose="020B0609020204030204" pitchFamily="49" charset="0"/>
              </a:rPr>
              <a:t>  - 29 abstractions</a:t>
            </a:r>
          </a:p>
          <a:p>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Begin:</a:t>
            </a:r>
          </a:p>
          <a:p>
            <a:r>
              <a:rPr lang="en-US" altLang="zh-CN" b="0" dirty="0">
                <a:solidFill>
                  <a:srgbClr val="000000"/>
                </a:solidFill>
                <a:effectLst/>
                <a:latin typeface="Consolas" panose="020B0609020204030204" pitchFamily="49" charset="0"/>
              </a:rPr>
              <a:t>  - "abstract:"</a:t>
            </a:r>
          </a:p>
          <a:p>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Parameter:</a:t>
            </a:r>
          </a:p>
          <a:p>
            <a:r>
              <a:rPr lang="en-US" altLang="zh-CN" b="0" dirty="0">
                <a:solidFill>
                  <a:srgbClr val="000000"/>
                </a:solidFill>
                <a:effectLst/>
                <a:latin typeface="Consolas" panose="020B0609020204030204" pitchFamily="49" charset="0"/>
              </a:rPr>
              <a:t>  - </a:t>
            </a:r>
            <a:r>
              <a:rPr lang="en-US" altLang="zh-CN" b="0" dirty="0">
                <a:solidFill>
                  <a:srgbClr val="FF0000"/>
                </a:solidFill>
                <a:effectLst/>
                <a:latin typeface="Consolas" panose="020B0609020204030204" pitchFamily="49" charset="0"/>
              </a:rPr>
              <a:t>temperature = 1.0</a:t>
            </a:r>
          </a:p>
          <a:p>
            <a:r>
              <a:rPr lang="en-US" altLang="zh-CN" b="0" dirty="0">
                <a:solidFill>
                  <a:srgbClr val="000000"/>
                </a:solidFill>
                <a:effectLst/>
                <a:latin typeface="Consolas" panose="020B0609020204030204" pitchFamily="49" charset="0"/>
              </a:rPr>
              <a:t>  - </a:t>
            </a:r>
            <a:r>
              <a:rPr lang="en-US" altLang="zh-CN" b="0" dirty="0">
                <a:solidFill>
                  <a:srgbClr val="FF0000"/>
                </a:solidFill>
                <a:effectLst/>
                <a:latin typeface="Consolas" panose="020B0609020204030204" pitchFamily="49" charset="0"/>
              </a:rPr>
              <a:t>EPOCHS = 10</a:t>
            </a:r>
          </a:p>
          <a:p>
            <a:r>
              <a:rPr lang="en-US" altLang="zh-CN" b="0" dirty="0">
                <a:solidFill>
                  <a:srgbClr val="000000"/>
                </a:solidFill>
                <a:effectLst/>
                <a:latin typeface="Consolas" panose="020B0609020204030204" pitchFamily="49" charset="0"/>
              </a:rPr>
              <a:t>  - BATCH_SIZE = 48</a:t>
            </a:r>
          </a:p>
          <a:p>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Environment:</a:t>
            </a:r>
          </a:p>
          <a:p>
            <a:r>
              <a:rPr lang="en-US" altLang="zh-CN" b="0" dirty="0">
                <a:solidFill>
                  <a:srgbClr val="000000"/>
                </a:solidFill>
                <a:effectLst/>
                <a:latin typeface="Consolas" panose="020B0609020204030204" pitchFamily="49" charset="0"/>
              </a:rPr>
              <a:t>  - python 3.7.13</a:t>
            </a:r>
          </a:p>
          <a:p>
            <a:r>
              <a:rPr lang="en-US" altLang="zh-CN" b="0" dirty="0">
                <a:solidFill>
                  <a:srgbClr val="000000"/>
                </a:solidFill>
                <a:effectLst/>
                <a:latin typeface="Consolas" panose="020B0609020204030204" pitchFamily="49" charset="0"/>
              </a:rPr>
              <a:t>  - anaconda 4.10.3</a:t>
            </a:r>
          </a:p>
          <a:p>
            <a:r>
              <a:rPr lang="en-US" altLang="zh-CN" b="0" dirty="0">
                <a:solidFill>
                  <a:srgbClr val="000000"/>
                </a:solidFill>
                <a:effectLst/>
                <a:latin typeface="Consolas" panose="020B0609020204030204" pitchFamily="49" charset="0"/>
              </a:rPr>
              <a:t>  - </a:t>
            </a:r>
            <a:r>
              <a:rPr lang="en-US" altLang="zh-CN" b="0" dirty="0" err="1">
                <a:solidFill>
                  <a:srgbClr val="000000"/>
                </a:solidFill>
                <a:effectLst/>
                <a:latin typeface="Consolas" panose="020B0609020204030204" pitchFamily="49" charset="0"/>
              </a:rPr>
              <a:t>tensorflow</a:t>
            </a:r>
            <a:r>
              <a:rPr lang="en-US" altLang="zh-CN" b="0" dirty="0">
                <a:solidFill>
                  <a:srgbClr val="000000"/>
                </a:solidFill>
                <a:effectLst/>
                <a:latin typeface="Consolas" panose="020B0609020204030204" pitchFamily="49" charset="0"/>
              </a:rPr>
              <a:t> 1.15.0</a:t>
            </a:r>
          </a:p>
        </p:txBody>
      </p:sp>
      <p:sp>
        <p:nvSpPr>
          <p:cNvPr id="12" name="文本框 11">
            <a:extLst>
              <a:ext uri="{FF2B5EF4-FFF2-40B4-BE49-F238E27FC236}">
                <a16:creationId xmlns:a16="http://schemas.microsoft.com/office/drawing/2014/main" id="{F52B6414-5BD1-C66F-D449-AC78D514BA51}"/>
              </a:ext>
            </a:extLst>
          </p:cNvPr>
          <p:cNvSpPr txBox="1"/>
          <p:nvPr/>
        </p:nvSpPr>
        <p:spPr>
          <a:xfrm>
            <a:off x="4809686" y="453890"/>
            <a:ext cx="6172542" cy="5078313"/>
          </a:xfrm>
          <a:prstGeom prst="rect">
            <a:avLst/>
          </a:prstGeom>
          <a:noFill/>
        </p:spPr>
        <p:txBody>
          <a:bodyPr wrap="square">
            <a:spAutoFit/>
          </a:bodyPr>
          <a:lstStyle/>
          <a:p>
            <a:r>
              <a:rPr lang="en-US" altLang="zh-CN" dirty="0"/>
              <a:t>abstract: in </a:t>
            </a:r>
            <a:r>
              <a:rPr lang="en-US" altLang="zh-CN" dirty="0" err="1"/>
              <a:t>omenully</a:t>
            </a:r>
            <a:r>
              <a:rPr lang="en-US" altLang="zh-CN" dirty="0"/>
              <a:t> </a:t>
            </a:r>
            <a:r>
              <a:rPr lang="en-US" altLang="zh-CN" dirty="0" err="1"/>
              <a:t>incedfled</a:t>
            </a:r>
            <a:r>
              <a:rPr lang="en-US" altLang="zh-CN" dirty="0"/>
              <a:t> </a:t>
            </a:r>
            <a:r>
              <a:rPr lang="en-US" altLang="zh-CN" dirty="0" err="1"/>
              <a:t>weremals</a:t>
            </a:r>
            <a:r>
              <a:rPr lang="en-US" altLang="zh-CN" dirty="0"/>
              <a:t>, devices to </a:t>
            </a:r>
            <a:r>
              <a:rPr lang="en-US" altLang="zh-CN" dirty="0" err="1"/>
              <a:t>deeamic</a:t>
            </a:r>
            <a:r>
              <a:rPr lang="en-US" altLang="zh-CN" dirty="0"/>
              <a:t> de-ale </a:t>
            </a:r>
            <a:r>
              <a:rPr lang="en-US" altLang="zh-CN" dirty="0" err="1"/>
              <a:t>arequexembedded</a:t>
            </a:r>
            <a:r>
              <a:rPr lang="en-US" altLang="zh-CN" dirty="0"/>
              <a:t> </a:t>
            </a:r>
            <a:r>
              <a:rPr lang="en-US" altLang="zh-CN" dirty="0" err="1"/>
              <a:t>enge</a:t>
            </a:r>
            <a:r>
              <a:rPr lang="en-US" altLang="zh-CN" dirty="0"/>
              <a:t> </a:t>
            </a:r>
            <a:r>
              <a:rPr lang="en-US" altLang="zh-CN" dirty="0" err="1"/>
              <a:t>iof</a:t>
            </a:r>
            <a:r>
              <a:rPr lang="en-US" altLang="zh-CN" dirty="0"/>
              <a:t> </a:t>
            </a:r>
            <a:r>
              <a:rPr lang="en-US" altLang="zh-CN" dirty="0" err="1"/>
              <a:t>censire</a:t>
            </a:r>
            <a:r>
              <a:rPr lang="en-US" altLang="zh-CN" dirty="0"/>
              <a:t>, </a:t>
            </a:r>
            <a:r>
              <a:rPr lang="en-US" altLang="zh-CN" dirty="0" err="1"/>
              <a:t>bayeds</a:t>
            </a:r>
            <a:r>
              <a:rPr lang="en-US" altLang="zh-CN" dirty="0"/>
              <a:t> of firmware the </a:t>
            </a:r>
            <a:r>
              <a:rPr lang="en-US" altLang="zh-CN" dirty="0" err="1"/>
              <a:t>wate</a:t>
            </a:r>
            <a:r>
              <a:rPr lang="en-US" altLang="zh-CN" dirty="0"/>
              <a:t> </a:t>
            </a:r>
            <a:r>
              <a:rPr lang="en-US" altLang="zh-CN" dirty="0" err="1"/>
              <a:t>drhe</a:t>
            </a:r>
            <a:r>
              <a:rPr lang="en-US" altLang="zh-CN" dirty="0"/>
              <a:t> </a:t>
            </a:r>
            <a:r>
              <a:rPr lang="en-US" altLang="zh-CN" dirty="0" err="1"/>
              <a:t>aragyse</a:t>
            </a:r>
            <a:r>
              <a:rPr lang="en-US" altLang="zh-CN" dirty="0"/>
              <a:t> </a:t>
            </a:r>
            <a:r>
              <a:rPr lang="en-US" altLang="zh-CN" dirty="0" err="1"/>
              <a:t>carchieced</a:t>
            </a:r>
            <a:r>
              <a:rPr lang="en-US" altLang="zh-CN" dirty="0"/>
              <a:t> </a:t>
            </a:r>
            <a:r>
              <a:rPr lang="en-US" altLang="zh-CN" dirty="0" err="1"/>
              <a:t>technologe</a:t>
            </a:r>
            <a:r>
              <a:rPr lang="en-US" altLang="zh-CN" dirty="0"/>
              <a:t> </a:t>
            </a:r>
            <a:r>
              <a:rPr lang="en-US" altLang="zh-CN" dirty="0" err="1"/>
              <a:t>strichmence</a:t>
            </a:r>
            <a:r>
              <a:rPr lang="en-US" altLang="zh-CN" dirty="0"/>
              <a:t> </a:t>
            </a:r>
            <a:r>
              <a:rPr lang="en-US" altLang="zh-CN" dirty="0" err="1"/>
              <a:t>becrens</a:t>
            </a:r>
            <a:r>
              <a:rPr lang="en-US" altLang="zh-CN" dirty="0"/>
              <a:t> and 970 10/f </a:t>
            </a:r>
            <a:r>
              <a:rPr lang="en-US" altLang="zh-CN" dirty="0" err="1"/>
              <a:t>terechesion</a:t>
            </a:r>
            <a:r>
              <a:rPr lang="en-US" altLang="zh-CN" dirty="0"/>
              <a:t>, and </a:t>
            </a:r>
            <a:r>
              <a:rPr lang="en-US" altLang="zh-CN" dirty="0" err="1"/>
              <a:t>repracolly</a:t>
            </a:r>
            <a:r>
              <a:rPr lang="en-US" altLang="zh-CN" dirty="0"/>
              <a:t> and, reliable </a:t>
            </a:r>
            <a:r>
              <a:rPr lang="en-US" altLang="zh-CN" dirty="0" err="1"/>
              <a:t>peraresed</a:t>
            </a:r>
            <a:r>
              <a:rPr lang="en-US" altLang="zh-CN" dirty="0"/>
              <a:t> of </a:t>
            </a:r>
            <a:r>
              <a:rPr lang="en-US" altLang="zh-CN" dirty="0" err="1"/>
              <a:t>lesime</a:t>
            </a:r>
            <a:r>
              <a:rPr lang="en-US" altLang="zh-CN" dirty="0"/>
              <a:t> </a:t>
            </a:r>
            <a:r>
              <a:rPr lang="en-US" altLang="zh-CN" dirty="0" err="1"/>
              <a:t>layermplaced</a:t>
            </a:r>
            <a:r>
              <a:rPr lang="en-US" altLang="zh-CN" dirty="0"/>
              <a:t> </a:t>
            </a:r>
            <a:r>
              <a:rPr lang="en-US" altLang="zh-CN" dirty="0" err="1"/>
              <a:t>petormm</a:t>
            </a:r>
            <a:r>
              <a:rPr lang="en-US" altLang="zh-CN" dirty="0"/>
              <a:t> </a:t>
            </a:r>
            <a:r>
              <a:rPr lang="en-US" altLang="zh-CN" dirty="0" err="1"/>
              <a:t>thicks</a:t>
            </a:r>
            <a:r>
              <a:rPr lang="en-US" altLang="zh-CN" dirty="0"/>
              <a:t> in </a:t>
            </a:r>
            <a:r>
              <a:rPr lang="en-US" altLang="zh-CN" dirty="0" err="1"/>
              <a:t>memply</a:t>
            </a:r>
            <a:r>
              <a:rPr lang="en-US" altLang="zh-CN" dirty="0"/>
              <a:t> </a:t>
            </a:r>
            <a:r>
              <a:rPr lang="en-US" altLang="zh-CN" dirty="0" err="1"/>
              <a:t>tfiwing</a:t>
            </a:r>
            <a:r>
              <a:rPr lang="en-US" altLang="zh-CN" dirty="0"/>
              <a:t> </a:t>
            </a:r>
            <a:r>
              <a:rPr lang="en-US" altLang="zh-CN" dirty="0" err="1"/>
              <a:t>ancrieser</a:t>
            </a:r>
            <a:r>
              <a:rPr lang="en-US" altLang="zh-CN" dirty="0"/>
              <a:t> devices d </a:t>
            </a:r>
            <a:r>
              <a:rPr lang="en-US" altLang="zh-CN" dirty="0" err="1"/>
              <a:t>gation</a:t>
            </a:r>
            <a:r>
              <a:rPr lang="en-US" altLang="zh-CN" dirty="0"/>
              <a:t>.</a:t>
            </a:r>
          </a:p>
          <a:p>
            <a:endParaRPr lang="en-US" altLang="zh-CN" dirty="0"/>
          </a:p>
          <a:p>
            <a:r>
              <a:rPr lang="en-US" altLang="zh-CN" dirty="0"/>
              <a:t>for the </a:t>
            </a:r>
            <a:r>
              <a:rPr lang="en-US" altLang="zh-CN" dirty="0" err="1"/>
              <a:t>sceminued</a:t>
            </a:r>
            <a:r>
              <a:rPr lang="en-US" altLang="zh-CN" dirty="0"/>
              <a:t> to the </a:t>
            </a:r>
            <a:r>
              <a:rPr lang="en-US" altLang="zh-CN" dirty="0" err="1"/>
              <a:t>umploy</a:t>
            </a:r>
            <a:r>
              <a:rPr lang="en-US" altLang="zh-CN" dirty="0"/>
              <a:t> can </a:t>
            </a:r>
            <a:r>
              <a:rPr lang="en-US" altLang="zh-CN" dirty="0" err="1"/>
              <a:t>bayyche</a:t>
            </a:r>
            <a:r>
              <a:rPr lang="en-US" altLang="zh-CN" dirty="0"/>
              <a:t>-devices </a:t>
            </a:r>
            <a:r>
              <a:rPr lang="en-US" altLang="zh-CN" dirty="0" err="1"/>
              <a:t>iot</a:t>
            </a:r>
            <a:r>
              <a:rPr lang="en-US" altLang="zh-CN" dirty="0"/>
              <a:t> device developed se </a:t>
            </a:r>
            <a:r>
              <a:rPr lang="en-US" altLang="zh-CN" dirty="0" err="1"/>
              <a:t>verame</a:t>
            </a:r>
            <a:r>
              <a:rPr lang="en-US" altLang="zh-CN" dirty="0"/>
              <a:t> </a:t>
            </a:r>
            <a:r>
              <a:rPr lang="en-US" altLang="zh-CN" dirty="0" err="1"/>
              <a:t>transious</a:t>
            </a:r>
            <a:r>
              <a:rPr lang="en-US" altLang="zh-CN" dirty="0"/>
              <a:t> data.</a:t>
            </a:r>
          </a:p>
          <a:p>
            <a:endParaRPr lang="en-US" altLang="zh-CN" dirty="0"/>
          </a:p>
          <a:p>
            <a:r>
              <a:rPr lang="en-US" altLang="zh-CN" dirty="0"/>
              <a:t>this </a:t>
            </a:r>
            <a:r>
              <a:rPr lang="en-US" altLang="zh-CN" dirty="0" err="1"/>
              <a:t>wime</a:t>
            </a:r>
            <a:r>
              <a:rPr lang="en-US" altLang="zh-CN" dirty="0"/>
              <a:t> </a:t>
            </a:r>
            <a:r>
              <a:rPr lang="en-US" altLang="zh-CN" dirty="0" err="1"/>
              <a:t>echandevices</a:t>
            </a:r>
            <a:r>
              <a:rPr lang="en-US" altLang="zh-CN" dirty="0"/>
              <a:t> are </a:t>
            </a:r>
            <a:r>
              <a:rPr lang="en-US" altLang="zh-CN" dirty="0" err="1"/>
              <a:t>buned</a:t>
            </a:r>
            <a:r>
              <a:rPr lang="en-US" altLang="zh-CN" dirty="0"/>
              <a:t> </a:t>
            </a:r>
            <a:r>
              <a:rPr lang="en-US" altLang="zh-CN" dirty="0" err="1"/>
              <a:t>contexplying</a:t>
            </a:r>
            <a:r>
              <a:rPr lang="en-US" altLang="zh-CN" dirty="0"/>
              <a:t> </a:t>
            </a:r>
            <a:r>
              <a:rPr lang="en-US" altLang="zh-CN" dirty="0" err="1"/>
              <a:t>retectine</a:t>
            </a:r>
            <a:r>
              <a:rPr lang="en-US" altLang="zh-CN" dirty="0"/>
              <a:t> </a:t>
            </a:r>
            <a:r>
              <a:rPr lang="en-US" altLang="zh-CN" dirty="0" err="1"/>
              <a:t>apilazel</a:t>
            </a:r>
            <a:r>
              <a:rPr lang="en-US" altLang="zh-CN" dirty="0"/>
              <a:t> </a:t>
            </a:r>
            <a:r>
              <a:rPr lang="en-US" altLang="zh-CN" dirty="0" err="1"/>
              <a:t>whichitecture</a:t>
            </a:r>
            <a:r>
              <a:rPr lang="en-US" altLang="zh-CN" dirty="0"/>
              <a:t> devices, </a:t>
            </a:r>
            <a:r>
              <a:rPr lang="en-US" altLang="zh-CN" dirty="0" err="1"/>
              <a:t>educted</a:t>
            </a:r>
            <a:r>
              <a:rPr lang="en-US" altLang="zh-CN" dirty="0"/>
              <a:t> </a:t>
            </a:r>
            <a:r>
              <a:rPr lang="en-US" altLang="zh-CN" dirty="0" err="1"/>
              <a:t>cospable-cortermetem</a:t>
            </a:r>
            <a:r>
              <a:rPr lang="en-US" altLang="zh-CN" dirty="0"/>
              <a:t>, and s und </a:t>
            </a:r>
            <a:r>
              <a:rPr lang="en-US" altLang="zh-CN" dirty="0" err="1"/>
              <a:t>modices</a:t>
            </a:r>
            <a:r>
              <a:rPr lang="en-US" altLang="zh-CN" dirty="0"/>
              <a:t> frustrated </a:t>
            </a:r>
            <a:r>
              <a:rPr lang="en-US" altLang="zh-CN" dirty="0" err="1"/>
              <a:t>netromackiog</a:t>
            </a:r>
            <a:r>
              <a:rPr lang="en-US" altLang="zh-CN" dirty="0"/>
              <a:t> constrained </a:t>
            </a:r>
            <a:r>
              <a:rPr lang="en-US" altLang="zh-CN" dirty="0" err="1"/>
              <a:t>shalen</a:t>
            </a:r>
            <a:r>
              <a:rPr lang="en-US" altLang="zh-CN" dirty="0"/>
              <a:t> </a:t>
            </a:r>
            <a:r>
              <a:rPr lang="en-US" altLang="zh-CN" dirty="0" err="1"/>
              <a:t>sooreffreared</a:t>
            </a:r>
            <a:r>
              <a:rPr lang="en-US" altLang="zh-CN" dirty="0"/>
              <a:t> have </a:t>
            </a:r>
            <a:r>
              <a:rPr lang="en-US" altLang="zh-CN" dirty="0" err="1"/>
              <a:t>proplansionsity</a:t>
            </a:r>
            <a:r>
              <a:rPr lang="en-US" altLang="zh-CN" dirty="0"/>
              <a:t> </a:t>
            </a:r>
            <a:r>
              <a:rPr lang="en-US" altLang="zh-CN" dirty="0" err="1"/>
              <a:t>sapus</a:t>
            </a:r>
            <a:r>
              <a:rPr lang="en-US" altLang="zh-CN" dirty="0"/>
              <a:t> tray the embedded devices, the </a:t>
            </a:r>
            <a:r>
              <a:rPr lang="en-US" altLang="zh-CN" dirty="0" err="1"/>
              <a:t>sppection</a:t>
            </a:r>
            <a:r>
              <a:rPr lang="en-US" altLang="zh-CN" dirty="0"/>
              <a:t> </a:t>
            </a:r>
            <a:r>
              <a:rPr lang="en-US" altLang="zh-CN" dirty="0" err="1"/>
              <a:t>employect</a:t>
            </a:r>
            <a:r>
              <a:rPr lang="en-US" altLang="zh-CN" dirty="0"/>
              <a:t>:</a:t>
            </a:r>
          </a:p>
          <a:p>
            <a:endParaRPr lang="en-US" altLang="zh-CN" dirty="0"/>
          </a:p>
          <a:p>
            <a:r>
              <a:rPr lang="en-US" altLang="zh-CN" dirty="0"/>
              <a:t>to </a:t>
            </a:r>
            <a:r>
              <a:rPr lang="en-US" altLang="zh-CN" dirty="0" err="1"/>
              <a:t>ided</a:t>
            </a:r>
            <a:r>
              <a:rPr lang="en-US" altLang="zh-CN" dirty="0"/>
              <a:t> the it </a:t>
            </a:r>
            <a:r>
              <a:rPr lang="en-US" altLang="zh-CN" dirty="0" err="1"/>
              <a:t>hodal</a:t>
            </a:r>
            <a:r>
              <a:rPr lang="en-US" altLang="zh-CN" dirty="0"/>
              <a:t> </a:t>
            </a:r>
            <a:r>
              <a:rPr lang="en-US" altLang="zh-CN" dirty="0" err="1"/>
              <a:t>sigus</a:t>
            </a:r>
            <a:r>
              <a:rPr lang="en-US" altLang="zh-CN" dirty="0"/>
              <a:t> is </a:t>
            </a:r>
            <a:r>
              <a:rPr lang="en-US" altLang="zh-CN" dirty="0" err="1"/>
              <a:t>usidits</a:t>
            </a:r>
            <a:r>
              <a:rPr lang="en-US" altLang="zh-CN" dirty="0"/>
              <a:t> that functions </a:t>
            </a:r>
            <a:r>
              <a:rPr lang="en-US" altLang="zh-CN" dirty="0" err="1"/>
              <a:t>soove</a:t>
            </a:r>
            <a:r>
              <a:rPr lang="en-US" altLang="zh-CN" dirty="0"/>
              <a:t> </a:t>
            </a:r>
            <a:r>
              <a:rPr lang="en-US" altLang="zh-CN" dirty="0" err="1"/>
              <a:t>rine</a:t>
            </a:r>
            <a:r>
              <a:rPr lang="en-US" altLang="zh-CN" dirty="0"/>
              <a:t> lo-</a:t>
            </a:r>
            <a:r>
              <a:rPr lang="en-US" altLang="zh-CN" dirty="0" err="1"/>
              <a:t>dremen</a:t>
            </a:r>
            <a:r>
              <a:rPr lang="en-US" altLang="zh-CN" dirty="0"/>
              <a:t> </a:t>
            </a:r>
            <a:r>
              <a:rPr lang="en-US" altLang="zh-CN" dirty="0" err="1"/>
              <a:t>fuection</a:t>
            </a:r>
            <a:r>
              <a:rPr lang="en-US" altLang="zh-CN" dirty="0"/>
              <a:t> </a:t>
            </a:r>
            <a:r>
              <a:rPr lang="en-US" altLang="zh-CN" dirty="0" err="1"/>
              <a:t>betyoligy</a:t>
            </a:r>
            <a:r>
              <a:rPr lang="en-US" altLang="zh-CN" dirty="0"/>
              <a:t> in </a:t>
            </a:r>
            <a:r>
              <a:rPr lang="en-US" altLang="zh-CN" dirty="0" err="1"/>
              <a:t>mo-suc</a:t>
            </a:r>
            <a:endParaRPr lang="en-US" altLang="zh-CN" dirty="0"/>
          </a:p>
        </p:txBody>
      </p:sp>
      <p:sp>
        <p:nvSpPr>
          <p:cNvPr id="9" name="文本占位符 2">
            <a:extLst>
              <a:ext uri="{FF2B5EF4-FFF2-40B4-BE49-F238E27FC236}">
                <a16:creationId xmlns:a16="http://schemas.microsoft.com/office/drawing/2014/main" id="{86F5B6E9-F4F4-5291-4123-21716443424F}"/>
              </a:ext>
            </a:extLst>
          </p:cNvPr>
          <p:cNvSpPr txBox="1">
            <a:spLocks/>
          </p:cNvSpPr>
          <p:nvPr/>
        </p:nvSpPr>
        <p:spPr>
          <a:xfrm>
            <a:off x="4809686" y="5640973"/>
            <a:ext cx="6345452" cy="7631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40000"/>
              </a:lnSpc>
              <a:spcBef>
                <a:spcPts val="0"/>
              </a:spcBef>
              <a:spcAft>
                <a:spcPts val="600"/>
              </a:spcAft>
              <a:buNone/>
            </a:pPr>
            <a:r>
              <a:rPr kumimoji="1" lang="zh-CN" altLang="en-US" sz="2400" b="1" dirty="0">
                <a:latin typeface="微软雅黑" panose="020B0503020204020204" pitchFamily="34" charset="-122"/>
                <a:ea typeface="微软雅黑" panose="020B0503020204020204" pitchFamily="34" charset="-122"/>
              </a:rPr>
              <a:t>由于样本数量较少，在高温、低训练周期的状态下，文本几乎不可读</a:t>
            </a:r>
          </a:p>
        </p:txBody>
      </p:sp>
    </p:spTree>
    <p:extLst>
      <p:ext uri="{BB962C8B-B14F-4D97-AF65-F5344CB8AC3E}">
        <p14:creationId xmlns:p14="http://schemas.microsoft.com/office/powerpoint/2010/main" val="362846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710128B8-2641-483A-B891-1F73E1FBEC16}"/>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trans="20000" detail="10"/>
                    </a14:imgEffect>
                  </a14:imgLayer>
                </a14:imgProps>
              </a:ext>
            </a:extLst>
          </a:blip>
          <a:stretch>
            <a:fillRect/>
          </a:stretch>
        </p:blipFill>
        <p:spPr>
          <a:xfrm>
            <a:off x="8628185" y="657738"/>
            <a:ext cx="2627381" cy="347473"/>
          </a:xfrm>
          <a:prstGeom prst="rect">
            <a:avLst/>
          </a:prstGeom>
        </p:spPr>
      </p:pic>
      <p:cxnSp>
        <p:nvCxnSpPr>
          <p:cNvPr id="21" name="直接连接符 20">
            <a:extLst>
              <a:ext uri="{FF2B5EF4-FFF2-40B4-BE49-F238E27FC236}">
                <a16:creationId xmlns:a16="http://schemas.microsoft.com/office/drawing/2014/main" id="{C7336A75-BF35-4655-A855-3916A6E457E8}"/>
              </a:ext>
            </a:extLst>
          </p:cNvPr>
          <p:cNvCxnSpPr/>
          <p:nvPr/>
        </p:nvCxnSpPr>
        <p:spPr>
          <a:xfrm>
            <a:off x="760165" y="547178"/>
            <a:ext cx="0" cy="52881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CF16D551-AA5E-4340-9658-FF63BED2844E}"/>
              </a:ext>
            </a:extLst>
          </p:cNvPr>
          <p:cNvSpPr txBox="1"/>
          <p:nvPr/>
        </p:nvSpPr>
        <p:spPr>
          <a:xfrm>
            <a:off x="936435" y="478640"/>
            <a:ext cx="2359655" cy="584775"/>
          </a:xfrm>
          <a:prstGeom prst="rect">
            <a:avLst/>
          </a:prstGeom>
          <a:noFill/>
        </p:spPr>
        <p:txBody>
          <a:bodyPr wrap="square" rtlCol="0">
            <a:spAutoFit/>
          </a:bodyPr>
          <a:lstStyle/>
          <a:p>
            <a:r>
              <a:rPr lang="zh-CN" altLang="en-US" sz="3200" dirty="0">
                <a:solidFill>
                  <a:schemeClr val="bg1"/>
                </a:solidFill>
                <a:latin typeface="方正特雅宋简" panose="02000000000000000000" pitchFamily="2" charset="-122"/>
                <a:ea typeface="方正特雅宋简" panose="02000000000000000000" pitchFamily="2" charset="-122"/>
              </a:rPr>
              <a:t>论文答辩</a:t>
            </a:r>
          </a:p>
        </p:txBody>
      </p:sp>
      <p:sp>
        <p:nvSpPr>
          <p:cNvPr id="23" name="文本框 22">
            <a:extLst>
              <a:ext uri="{FF2B5EF4-FFF2-40B4-BE49-F238E27FC236}">
                <a16:creationId xmlns:a16="http://schemas.microsoft.com/office/drawing/2014/main" id="{98340592-6ECB-4654-A6A5-F2D3D2B1942E}"/>
              </a:ext>
            </a:extLst>
          </p:cNvPr>
          <p:cNvSpPr txBox="1"/>
          <p:nvPr/>
        </p:nvSpPr>
        <p:spPr>
          <a:xfrm>
            <a:off x="958469" y="488416"/>
            <a:ext cx="3674946" cy="646331"/>
          </a:xfrm>
          <a:prstGeom prst="rect">
            <a:avLst/>
          </a:prstGeom>
          <a:noFill/>
        </p:spPr>
        <p:txBody>
          <a:bodyPr wrap="square" rtlCol="0">
            <a:spAutoFit/>
          </a:bodyPr>
          <a:lstStyle/>
          <a:p>
            <a:r>
              <a:rPr lang="zh-CN" altLang="en-US" sz="3600" dirty="0">
                <a:latin typeface="方正特雅宋简" panose="02000000000000000000" pitchFamily="2" charset="-122"/>
                <a:ea typeface="方正特雅宋简" panose="02000000000000000000" pitchFamily="2" charset="-122"/>
              </a:rPr>
              <a:t>代码运行实例：</a:t>
            </a:r>
          </a:p>
        </p:txBody>
      </p:sp>
      <p:sp>
        <p:nvSpPr>
          <p:cNvPr id="25" name="矩形 24">
            <a:extLst>
              <a:ext uri="{FF2B5EF4-FFF2-40B4-BE49-F238E27FC236}">
                <a16:creationId xmlns:a16="http://schemas.microsoft.com/office/drawing/2014/main" id="{CA516022-B1E9-4A66-83A1-60BA9F04D7D6}"/>
              </a:ext>
            </a:extLst>
          </p:cNvPr>
          <p:cNvSpPr/>
          <p:nvPr/>
        </p:nvSpPr>
        <p:spPr>
          <a:xfrm>
            <a:off x="613799" y="547178"/>
            <a:ext cx="168400" cy="735579"/>
          </a:xfrm>
          <a:prstGeom prst="rect">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sp>
        <p:nvSpPr>
          <p:cNvPr id="10" name="文本框 9">
            <a:extLst>
              <a:ext uri="{FF2B5EF4-FFF2-40B4-BE49-F238E27FC236}">
                <a16:creationId xmlns:a16="http://schemas.microsoft.com/office/drawing/2014/main" id="{48A60E00-430B-A643-697B-D2AD4B63B205}"/>
              </a:ext>
            </a:extLst>
          </p:cNvPr>
          <p:cNvSpPr txBox="1"/>
          <p:nvPr/>
        </p:nvSpPr>
        <p:spPr>
          <a:xfrm>
            <a:off x="613799" y="1600538"/>
            <a:ext cx="5179676" cy="4524315"/>
          </a:xfrm>
          <a:prstGeom prst="rect">
            <a:avLst/>
          </a:prstGeom>
          <a:noFill/>
        </p:spPr>
        <p:txBody>
          <a:bodyPr wrap="square">
            <a:spAutoFit/>
          </a:bodyPr>
          <a:lstStyle/>
          <a:p>
            <a:r>
              <a:rPr lang="en-US" altLang="zh-CN" b="0" dirty="0">
                <a:solidFill>
                  <a:srgbClr val="000000"/>
                </a:solidFill>
                <a:effectLst/>
                <a:latin typeface="Consolas" panose="020B0609020204030204" pitchFamily="49" charset="0"/>
              </a:rPr>
              <a:t>- Dataset:</a:t>
            </a:r>
          </a:p>
          <a:p>
            <a:r>
              <a:rPr lang="en-US" altLang="zh-CN" b="0" dirty="0">
                <a:solidFill>
                  <a:srgbClr val="000000"/>
                </a:solidFill>
                <a:effectLst/>
                <a:latin typeface="Consolas" panose="020B0609020204030204" pitchFamily="49" charset="0"/>
              </a:rPr>
              <a:t>  - ieee.txt</a:t>
            </a:r>
          </a:p>
          <a:p>
            <a:r>
              <a:rPr lang="en-US" altLang="zh-CN" b="0" dirty="0">
                <a:solidFill>
                  <a:srgbClr val="000000"/>
                </a:solidFill>
                <a:effectLst/>
                <a:latin typeface="Consolas" panose="020B0609020204030204" pitchFamily="49" charset="0"/>
              </a:rPr>
              <a:t>  - 29 abstractions</a:t>
            </a:r>
          </a:p>
          <a:p>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Begin:</a:t>
            </a:r>
          </a:p>
          <a:p>
            <a:r>
              <a:rPr lang="en-US" altLang="zh-CN" b="0" dirty="0">
                <a:solidFill>
                  <a:srgbClr val="000000"/>
                </a:solidFill>
                <a:effectLst/>
                <a:latin typeface="Consolas" panose="020B0609020204030204" pitchFamily="49" charset="0"/>
              </a:rPr>
              <a:t>  - "abstract:"</a:t>
            </a:r>
          </a:p>
          <a:p>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Parameter:</a:t>
            </a:r>
          </a:p>
          <a:p>
            <a:r>
              <a:rPr lang="en-US" altLang="zh-CN" b="0" dirty="0">
                <a:solidFill>
                  <a:srgbClr val="000000"/>
                </a:solidFill>
                <a:effectLst/>
                <a:latin typeface="Consolas" panose="020B0609020204030204" pitchFamily="49" charset="0"/>
              </a:rPr>
              <a:t>  - </a:t>
            </a:r>
            <a:r>
              <a:rPr lang="en-US" altLang="zh-CN" b="0" dirty="0">
                <a:solidFill>
                  <a:srgbClr val="FF0000"/>
                </a:solidFill>
                <a:effectLst/>
                <a:latin typeface="Consolas" panose="020B0609020204030204" pitchFamily="49" charset="0"/>
              </a:rPr>
              <a:t>temperature = 1.0</a:t>
            </a:r>
          </a:p>
          <a:p>
            <a:r>
              <a:rPr lang="en-US" altLang="zh-CN" b="0" dirty="0">
                <a:solidFill>
                  <a:srgbClr val="000000"/>
                </a:solidFill>
                <a:effectLst/>
                <a:latin typeface="Consolas" panose="020B0609020204030204" pitchFamily="49" charset="0"/>
              </a:rPr>
              <a:t>  - </a:t>
            </a:r>
            <a:r>
              <a:rPr lang="en-US" altLang="zh-CN" b="0" dirty="0">
                <a:solidFill>
                  <a:srgbClr val="FF0000"/>
                </a:solidFill>
                <a:effectLst/>
                <a:latin typeface="Consolas" panose="020B0609020204030204" pitchFamily="49" charset="0"/>
              </a:rPr>
              <a:t>EPOCHS = 50</a:t>
            </a:r>
          </a:p>
          <a:p>
            <a:r>
              <a:rPr lang="en-US" altLang="zh-CN" b="0" dirty="0">
                <a:solidFill>
                  <a:srgbClr val="000000"/>
                </a:solidFill>
                <a:effectLst/>
                <a:latin typeface="Consolas" panose="020B0609020204030204" pitchFamily="49" charset="0"/>
              </a:rPr>
              <a:t>  - BATCH_SIZE = 48</a:t>
            </a:r>
          </a:p>
          <a:p>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Environment:</a:t>
            </a:r>
          </a:p>
          <a:p>
            <a:r>
              <a:rPr lang="en-US" altLang="zh-CN" b="0" dirty="0">
                <a:solidFill>
                  <a:srgbClr val="000000"/>
                </a:solidFill>
                <a:effectLst/>
                <a:latin typeface="Consolas" panose="020B0609020204030204" pitchFamily="49" charset="0"/>
              </a:rPr>
              <a:t>  - python 3.7.13</a:t>
            </a:r>
          </a:p>
          <a:p>
            <a:r>
              <a:rPr lang="en-US" altLang="zh-CN" b="0" dirty="0">
                <a:solidFill>
                  <a:srgbClr val="000000"/>
                </a:solidFill>
                <a:effectLst/>
                <a:latin typeface="Consolas" panose="020B0609020204030204" pitchFamily="49" charset="0"/>
              </a:rPr>
              <a:t>  - anaconda 4.10.3</a:t>
            </a:r>
          </a:p>
          <a:p>
            <a:r>
              <a:rPr lang="en-US" altLang="zh-CN" b="0" dirty="0">
                <a:solidFill>
                  <a:srgbClr val="000000"/>
                </a:solidFill>
                <a:effectLst/>
                <a:latin typeface="Consolas" panose="020B0609020204030204" pitchFamily="49" charset="0"/>
              </a:rPr>
              <a:t>  - </a:t>
            </a:r>
            <a:r>
              <a:rPr lang="en-US" altLang="zh-CN" b="0" dirty="0" err="1">
                <a:solidFill>
                  <a:srgbClr val="000000"/>
                </a:solidFill>
                <a:effectLst/>
                <a:latin typeface="Consolas" panose="020B0609020204030204" pitchFamily="49" charset="0"/>
              </a:rPr>
              <a:t>tensorflow</a:t>
            </a:r>
            <a:r>
              <a:rPr lang="en-US" altLang="zh-CN" b="0" dirty="0">
                <a:solidFill>
                  <a:srgbClr val="000000"/>
                </a:solidFill>
                <a:effectLst/>
                <a:latin typeface="Consolas" panose="020B0609020204030204" pitchFamily="49" charset="0"/>
              </a:rPr>
              <a:t> 1.15.0</a:t>
            </a:r>
          </a:p>
        </p:txBody>
      </p:sp>
      <p:sp>
        <p:nvSpPr>
          <p:cNvPr id="12" name="文本框 11">
            <a:extLst>
              <a:ext uri="{FF2B5EF4-FFF2-40B4-BE49-F238E27FC236}">
                <a16:creationId xmlns:a16="http://schemas.microsoft.com/office/drawing/2014/main" id="{F52B6414-5BD1-C66F-D449-AC78D514BA51}"/>
              </a:ext>
            </a:extLst>
          </p:cNvPr>
          <p:cNvSpPr txBox="1"/>
          <p:nvPr/>
        </p:nvSpPr>
        <p:spPr>
          <a:xfrm>
            <a:off x="4809685" y="453890"/>
            <a:ext cx="6570923" cy="4801314"/>
          </a:xfrm>
          <a:prstGeom prst="rect">
            <a:avLst/>
          </a:prstGeom>
          <a:noFill/>
        </p:spPr>
        <p:txBody>
          <a:bodyPr wrap="square">
            <a:spAutoFit/>
          </a:bodyPr>
          <a:lstStyle/>
          <a:p>
            <a:r>
              <a:rPr lang="en-US" altLang="zh-CN" dirty="0"/>
              <a:t>abstract: </a:t>
            </a:r>
          </a:p>
          <a:p>
            <a:r>
              <a:rPr lang="en-US" altLang="zh-CN" dirty="0"/>
              <a:t>efficiency, and resource usage </a:t>
            </a:r>
            <a:r>
              <a:rPr lang="en-US" altLang="zh-CN" dirty="0" err="1"/>
              <a:t>mencollang</a:t>
            </a:r>
            <a:r>
              <a:rPr lang="en-US" altLang="zh-CN" dirty="0"/>
              <a:t> computing resources, such as </a:t>
            </a:r>
            <a:r>
              <a:rPr lang="en-US" altLang="zh-CN" dirty="0" err="1"/>
              <a:t>istaiest</a:t>
            </a:r>
            <a:r>
              <a:rPr lang="en-US" altLang="zh-CN" dirty="0"/>
              <a:t> and rapid technologies to </a:t>
            </a:r>
            <a:r>
              <a:rPr lang="en-US" altLang="zh-CN" dirty="0" err="1"/>
              <a:t>renource</a:t>
            </a:r>
            <a:r>
              <a:rPr lang="en-US" altLang="zh-CN" dirty="0"/>
              <a:t>-constrained embedded devices.</a:t>
            </a:r>
          </a:p>
          <a:p>
            <a:endParaRPr lang="en-US" altLang="zh-CN" dirty="0"/>
          </a:p>
          <a:p>
            <a:r>
              <a:rPr lang="en-US" altLang="zh-CN" dirty="0"/>
              <a:t>although c </a:t>
            </a:r>
            <a:r>
              <a:rPr lang="en-US" altLang="zh-CN" dirty="0" err="1"/>
              <a:t>fo</a:t>
            </a:r>
            <a:r>
              <a:rPr lang="en-US" altLang="zh-CN" dirty="0"/>
              <a:t> an proposed to achieve the combined </a:t>
            </a:r>
            <a:r>
              <a:rPr lang="en-US" altLang="zh-CN" dirty="0" err="1"/>
              <a:t>requiremean</a:t>
            </a:r>
            <a:r>
              <a:rPr lang="en-US" altLang="zh-CN" dirty="0"/>
              <a:t> </a:t>
            </a:r>
            <a:r>
              <a:rPr lang="en-US" altLang="zh-CN" dirty="0" err="1"/>
              <a:t>thail</a:t>
            </a:r>
            <a:r>
              <a:rPr lang="en-US" altLang="zh-CN" dirty="0"/>
              <a:t> </a:t>
            </a:r>
            <a:r>
              <a:rPr lang="en-US" altLang="zh-CN" dirty="0" err="1"/>
              <a:t>tooch</a:t>
            </a:r>
            <a:r>
              <a:rPr lang="en-US" altLang="zh-CN" dirty="0"/>
              <a:t> interfaces, size, cost </a:t>
            </a:r>
            <a:r>
              <a:rPr lang="en-US" altLang="zh-CN" dirty="0" err="1"/>
              <a:t>ghne</a:t>
            </a:r>
            <a:r>
              <a:rPr lang="en-US" altLang="zh-CN" dirty="0"/>
              <a:t> </a:t>
            </a:r>
          </a:p>
          <a:p>
            <a:endParaRPr lang="en-US" altLang="zh-CN" dirty="0"/>
          </a:p>
          <a:p>
            <a:r>
              <a:rPr lang="en-US" altLang="zh-CN" dirty="0"/>
              <a:t>applications each </a:t>
            </a:r>
            <a:r>
              <a:rPr lang="en-US" altLang="zh-CN" dirty="0" err="1"/>
              <a:t>ra</a:t>
            </a:r>
            <a:r>
              <a:rPr lang="en-US" altLang="zh-CN" dirty="0"/>
              <a:t> scheme surveyed such that possesses an embedded edge devices.</a:t>
            </a:r>
          </a:p>
          <a:p>
            <a:endParaRPr lang="en-US" altLang="zh-CN" dirty="0"/>
          </a:p>
          <a:p>
            <a:r>
              <a:rPr lang="en-US" altLang="zh-CN" dirty="0"/>
              <a:t>it become processors, considering all connected layers by 72% and with the real </a:t>
            </a:r>
            <a:r>
              <a:rPr lang="en-US" altLang="zh-CN" dirty="0" err="1"/>
              <a:t>wmr</a:t>
            </a:r>
            <a:r>
              <a:rPr lang="en-US" altLang="zh-CN" dirty="0"/>
              <a:t> world al </a:t>
            </a:r>
            <a:r>
              <a:rPr lang="en-US" altLang="zh-CN" dirty="0" err="1"/>
              <a:t>fartare</a:t>
            </a:r>
            <a:r>
              <a:rPr lang="en-US" altLang="zh-CN" dirty="0"/>
              <a:t> </a:t>
            </a:r>
            <a:r>
              <a:rPr lang="en-US" altLang="zh-CN" dirty="0" err="1"/>
              <a:t>resially</a:t>
            </a:r>
            <a:r>
              <a:rPr lang="en-US" altLang="zh-CN" dirty="0"/>
              <a:t> applications in </a:t>
            </a:r>
            <a:r>
              <a:rPr lang="en-US" altLang="zh-CN" dirty="0" err="1"/>
              <a:t>exg</a:t>
            </a:r>
            <a:r>
              <a:rPr lang="en-US" altLang="zh-CN" dirty="0"/>
              <a:t> signal analysis and online analysis.</a:t>
            </a:r>
          </a:p>
          <a:p>
            <a:r>
              <a:rPr lang="en-US" altLang="zh-CN" dirty="0"/>
              <a:t>the </a:t>
            </a:r>
            <a:r>
              <a:rPr lang="en-US" altLang="zh-CN" dirty="0" err="1"/>
              <a:t>spikeons</a:t>
            </a:r>
            <a:r>
              <a:rPr lang="en-US" altLang="zh-CN" dirty="0"/>
              <a:t>.</a:t>
            </a:r>
          </a:p>
          <a:p>
            <a:endParaRPr lang="en-US" altLang="zh-CN" dirty="0"/>
          </a:p>
          <a:p>
            <a:r>
              <a:rPr lang="en-US" altLang="zh-CN" dirty="0"/>
              <a:t>the mans </a:t>
            </a:r>
            <a:r>
              <a:rPr lang="en-US" altLang="zh-CN" dirty="0" err="1"/>
              <a:t>relean</a:t>
            </a:r>
            <a:r>
              <a:rPr lang="en-US" altLang="zh-CN" dirty="0"/>
              <a:t> e the </a:t>
            </a:r>
            <a:r>
              <a:rPr lang="en-US" altLang="zh-CN" dirty="0" err="1"/>
              <a:t>mosifor</a:t>
            </a:r>
            <a:r>
              <a:rPr lang="en-US" altLang="zh-CN" dirty="0"/>
              <a:t> </a:t>
            </a:r>
            <a:r>
              <a:rPr lang="en-US" altLang="zh-CN" dirty="0" err="1"/>
              <a:t>ingramance</a:t>
            </a:r>
            <a:r>
              <a:rPr lang="en-US" altLang="zh-CN" dirty="0"/>
              <a:t> devices.</a:t>
            </a:r>
          </a:p>
        </p:txBody>
      </p:sp>
      <p:sp>
        <p:nvSpPr>
          <p:cNvPr id="9" name="文本占位符 2">
            <a:extLst>
              <a:ext uri="{FF2B5EF4-FFF2-40B4-BE49-F238E27FC236}">
                <a16:creationId xmlns:a16="http://schemas.microsoft.com/office/drawing/2014/main" id="{DF8C42DB-7681-70E2-896E-7BBDC56F4D49}"/>
              </a:ext>
            </a:extLst>
          </p:cNvPr>
          <p:cNvSpPr txBox="1">
            <a:spLocks/>
          </p:cNvSpPr>
          <p:nvPr/>
        </p:nvSpPr>
        <p:spPr>
          <a:xfrm>
            <a:off x="4809686" y="5640973"/>
            <a:ext cx="6345452" cy="7631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40000"/>
              </a:lnSpc>
              <a:spcBef>
                <a:spcPts val="0"/>
              </a:spcBef>
              <a:spcAft>
                <a:spcPts val="600"/>
              </a:spcAft>
              <a:buNone/>
            </a:pPr>
            <a:r>
              <a:rPr kumimoji="1" lang="zh-CN" altLang="en-US" sz="2400" b="1" dirty="0">
                <a:latin typeface="微软雅黑" panose="020B0503020204020204" pitchFamily="34" charset="-122"/>
                <a:ea typeface="微软雅黑" panose="020B0503020204020204" pitchFamily="34" charset="-122"/>
              </a:rPr>
              <a:t>提高训练周期后，高温状态下，文本部分可读</a:t>
            </a:r>
          </a:p>
        </p:txBody>
      </p:sp>
    </p:spTree>
    <p:extLst>
      <p:ext uri="{BB962C8B-B14F-4D97-AF65-F5344CB8AC3E}">
        <p14:creationId xmlns:p14="http://schemas.microsoft.com/office/powerpoint/2010/main" val="2127608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710128B8-2641-483A-B891-1F73E1FBEC16}"/>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trans="20000" detail="10"/>
                    </a14:imgEffect>
                  </a14:imgLayer>
                </a14:imgProps>
              </a:ext>
            </a:extLst>
          </a:blip>
          <a:stretch>
            <a:fillRect/>
          </a:stretch>
        </p:blipFill>
        <p:spPr>
          <a:xfrm>
            <a:off x="8628185" y="657738"/>
            <a:ext cx="2627381" cy="347473"/>
          </a:xfrm>
          <a:prstGeom prst="rect">
            <a:avLst/>
          </a:prstGeom>
        </p:spPr>
      </p:pic>
      <p:cxnSp>
        <p:nvCxnSpPr>
          <p:cNvPr id="21" name="直接连接符 20">
            <a:extLst>
              <a:ext uri="{FF2B5EF4-FFF2-40B4-BE49-F238E27FC236}">
                <a16:creationId xmlns:a16="http://schemas.microsoft.com/office/drawing/2014/main" id="{C7336A75-BF35-4655-A855-3916A6E457E8}"/>
              </a:ext>
            </a:extLst>
          </p:cNvPr>
          <p:cNvCxnSpPr/>
          <p:nvPr/>
        </p:nvCxnSpPr>
        <p:spPr>
          <a:xfrm>
            <a:off x="760165" y="547178"/>
            <a:ext cx="0" cy="52881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CF16D551-AA5E-4340-9658-FF63BED2844E}"/>
              </a:ext>
            </a:extLst>
          </p:cNvPr>
          <p:cNvSpPr txBox="1"/>
          <p:nvPr/>
        </p:nvSpPr>
        <p:spPr>
          <a:xfrm>
            <a:off x="936435" y="478640"/>
            <a:ext cx="2359655" cy="584775"/>
          </a:xfrm>
          <a:prstGeom prst="rect">
            <a:avLst/>
          </a:prstGeom>
          <a:noFill/>
        </p:spPr>
        <p:txBody>
          <a:bodyPr wrap="square" rtlCol="0">
            <a:spAutoFit/>
          </a:bodyPr>
          <a:lstStyle/>
          <a:p>
            <a:r>
              <a:rPr lang="zh-CN" altLang="en-US" sz="3200" dirty="0">
                <a:solidFill>
                  <a:schemeClr val="bg1"/>
                </a:solidFill>
                <a:latin typeface="方正特雅宋简" panose="02000000000000000000" pitchFamily="2" charset="-122"/>
                <a:ea typeface="方正特雅宋简" panose="02000000000000000000" pitchFamily="2" charset="-122"/>
              </a:rPr>
              <a:t>论文答辩</a:t>
            </a:r>
          </a:p>
        </p:txBody>
      </p:sp>
      <p:sp>
        <p:nvSpPr>
          <p:cNvPr id="23" name="文本框 22">
            <a:extLst>
              <a:ext uri="{FF2B5EF4-FFF2-40B4-BE49-F238E27FC236}">
                <a16:creationId xmlns:a16="http://schemas.microsoft.com/office/drawing/2014/main" id="{98340592-6ECB-4654-A6A5-F2D3D2B1942E}"/>
              </a:ext>
            </a:extLst>
          </p:cNvPr>
          <p:cNvSpPr txBox="1"/>
          <p:nvPr/>
        </p:nvSpPr>
        <p:spPr>
          <a:xfrm>
            <a:off x="958469" y="488416"/>
            <a:ext cx="3674946" cy="646331"/>
          </a:xfrm>
          <a:prstGeom prst="rect">
            <a:avLst/>
          </a:prstGeom>
          <a:noFill/>
        </p:spPr>
        <p:txBody>
          <a:bodyPr wrap="square" rtlCol="0">
            <a:spAutoFit/>
          </a:bodyPr>
          <a:lstStyle/>
          <a:p>
            <a:r>
              <a:rPr lang="zh-CN" altLang="en-US" sz="3600" dirty="0">
                <a:latin typeface="方正特雅宋简" panose="02000000000000000000" pitchFamily="2" charset="-122"/>
                <a:ea typeface="方正特雅宋简" panose="02000000000000000000" pitchFamily="2" charset="-122"/>
              </a:rPr>
              <a:t>代码运行实例：</a:t>
            </a:r>
          </a:p>
        </p:txBody>
      </p:sp>
      <p:sp>
        <p:nvSpPr>
          <p:cNvPr id="25" name="矩形 24">
            <a:extLst>
              <a:ext uri="{FF2B5EF4-FFF2-40B4-BE49-F238E27FC236}">
                <a16:creationId xmlns:a16="http://schemas.microsoft.com/office/drawing/2014/main" id="{CA516022-B1E9-4A66-83A1-60BA9F04D7D6}"/>
              </a:ext>
            </a:extLst>
          </p:cNvPr>
          <p:cNvSpPr/>
          <p:nvPr/>
        </p:nvSpPr>
        <p:spPr>
          <a:xfrm>
            <a:off x="613799" y="547178"/>
            <a:ext cx="168400" cy="735579"/>
          </a:xfrm>
          <a:prstGeom prst="rect">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sp>
        <p:nvSpPr>
          <p:cNvPr id="10" name="文本框 9">
            <a:extLst>
              <a:ext uri="{FF2B5EF4-FFF2-40B4-BE49-F238E27FC236}">
                <a16:creationId xmlns:a16="http://schemas.microsoft.com/office/drawing/2014/main" id="{48A60E00-430B-A643-697B-D2AD4B63B205}"/>
              </a:ext>
            </a:extLst>
          </p:cNvPr>
          <p:cNvSpPr txBox="1"/>
          <p:nvPr/>
        </p:nvSpPr>
        <p:spPr>
          <a:xfrm>
            <a:off x="613799" y="1600538"/>
            <a:ext cx="5179676" cy="4524315"/>
          </a:xfrm>
          <a:prstGeom prst="rect">
            <a:avLst/>
          </a:prstGeom>
          <a:noFill/>
        </p:spPr>
        <p:txBody>
          <a:bodyPr wrap="square">
            <a:spAutoFit/>
          </a:bodyPr>
          <a:lstStyle/>
          <a:p>
            <a:r>
              <a:rPr lang="en-US" altLang="zh-CN" b="0" dirty="0">
                <a:solidFill>
                  <a:srgbClr val="000000"/>
                </a:solidFill>
                <a:effectLst/>
                <a:latin typeface="Consolas" panose="020B0609020204030204" pitchFamily="49" charset="0"/>
              </a:rPr>
              <a:t>- Dataset:</a:t>
            </a:r>
          </a:p>
          <a:p>
            <a:r>
              <a:rPr lang="en-US" altLang="zh-CN" b="0" dirty="0">
                <a:solidFill>
                  <a:srgbClr val="000000"/>
                </a:solidFill>
                <a:effectLst/>
                <a:latin typeface="Consolas" panose="020B0609020204030204" pitchFamily="49" charset="0"/>
              </a:rPr>
              <a:t>  - ieee.txt</a:t>
            </a:r>
          </a:p>
          <a:p>
            <a:r>
              <a:rPr lang="en-US" altLang="zh-CN" b="0" dirty="0">
                <a:solidFill>
                  <a:srgbClr val="000000"/>
                </a:solidFill>
                <a:effectLst/>
                <a:latin typeface="Consolas" panose="020B0609020204030204" pitchFamily="49" charset="0"/>
              </a:rPr>
              <a:t>  - 29 abstractions</a:t>
            </a:r>
          </a:p>
          <a:p>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Begin:</a:t>
            </a:r>
          </a:p>
          <a:p>
            <a:r>
              <a:rPr lang="en-US" altLang="zh-CN" b="0" dirty="0">
                <a:solidFill>
                  <a:srgbClr val="000000"/>
                </a:solidFill>
                <a:effectLst/>
                <a:latin typeface="Consolas" panose="020B0609020204030204" pitchFamily="49" charset="0"/>
              </a:rPr>
              <a:t>  - "abstract:"</a:t>
            </a:r>
          </a:p>
          <a:p>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Parameter:</a:t>
            </a:r>
          </a:p>
          <a:p>
            <a:r>
              <a:rPr lang="en-US" altLang="zh-CN" b="0" dirty="0">
                <a:solidFill>
                  <a:srgbClr val="000000"/>
                </a:solidFill>
                <a:effectLst/>
                <a:latin typeface="Consolas" panose="020B0609020204030204" pitchFamily="49" charset="0"/>
              </a:rPr>
              <a:t>  - </a:t>
            </a:r>
            <a:r>
              <a:rPr lang="en-US" altLang="zh-CN" b="0" dirty="0">
                <a:solidFill>
                  <a:srgbClr val="FF0000"/>
                </a:solidFill>
                <a:effectLst/>
                <a:latin typeface="Consolas" panose="020B0609020204030204" pitchFamily="49" charset="0"/>
              </a:rPr>
              <a:t>temperature = 0.5</a:t>
            </a:r>
          </a:p>
          <a:p>
            <a:r>
              <a:rPr lang="en-US" altLang="zh-CN" b="0" dirty="0">
                <a:solidFill>
                  <a:srgbClr val="000000"/>
                </a:solidFill>
                <a:effectLst/>
                <a:latin typeface="Consolas" panose="020B0609020204030204" pitchFamily="49" charset="0"/>
              </a:rPr>
              <a:t>  - </a:t>
            </a:r>
            <a:r>
              <a:rPr lang="en-US" altLang="zh-CN" b="0" dirty="0">
                <a:solidFill>
                  <a:srgbClr val="FF0000"/>
                </a:solidFill>
                <a:effectLst/>
                <a:latin typeface="Consolas" panose="020B0609020204030204" pitchFamily="49" charset="0"/>
              </a:rPr>
              <a:t>EPOCHS = 50</a:t>
            </a:r>
          </a:p>
          <a:p>
            <a:r>
              <a:rPr lang="en-US" altLang="zh-CN" b="0" dirty="0">
                <a:solidFill>
                  <a:srgbClr val="000000"/>
                </a:solidFill>
                <a:effectLst/>
                <a:latin typeface="Consolas" panose="020B0609020204030204" pitchFamily="49" charset="0"/>
              </a:rPr>
              <a:t>  - BATCH_SIZE = 48</a:t>
            </a:r>
          </a:p>
          <a:p>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Environment:</a:t>
            </a:r>
          </a:p>
          <a:p>
            <a:r>
              <a:rPr lang="en-US" altLang="zh-CN" b="0" dirty="0">
                <a:solidFill>
                  <a:srgbClr val="000000"/>
                </a:solidFill>
                <a:effectLst/>
                <a:latin typeface="Consolas" panose="020B0609020204030204" pitchFamily="49" charset="0"/>
              </a:rPr>
              <a:t>  - python 3.7.13</a:t>
            </a:r>
          </a:p>
          <a:p>
            <a:r>
              <a:rPr lang="en-US" altLang="zh-CN" b="0" dirty="0">
                <a:solidFill>
                  <a:srgbClr val="000000"/>
                </a:solidFill>
                <a:effectLst/>
                <a:latin typeface="Consolas" panose="020B0609020204030204" pitchFamily="49" charset="0"/>
              </a:rPr>
              <a:t>  - anaconda 4.10.3</a:t>
            </a:r>
          </a:p>
          <a:p>
            <a:r>
              <a:rPr lang="en-US" altLang="zh-CN" b="0" dirty="0">
                <a:solidFill>
                  <a:srgbClr val="000000"/>
                </a:solidFill>
                <a:effectLst/>
                <a:latin typeface="Consolas" panose="020B0609020204030204" pitchFamily="49" charset="0"/>
              </a:rPr>
              <a:t>  - </a:t>
            </a:r>
            <a:r>
              <a:rPr lang="en-US" altLang="zh-CN" b="0" dirty="0" err="1">
                <a:solidFill>
                  <a:srgbClr val="000000"/>
                </a:solidFill>
                <a:effectLst/>
                <a:latin typeface="Consolas" panose="020B0609020204030204" pitchFamily="49" charset="0"/>
              </a:rPr>
              <a:t>tensorflow</a:t>
            </a:r>
            <a:r>
              <a:rPr lang="en-US" altLang="zh-CN" b="0" dirty="0">
                <a:solidFill>
                  <a:srgbClr val="000000"/>
                </a:solidFill>
                <a:effectLst/>
                <a:latin typeface="Consolas" panose="020B0609020204030204" pitchFamily="49" charset="0"/>
              </a:rPr>
              <a:t> 1.15.0</a:t>
            </a:r>
          </a:p>
        </p:txBody>
      </p:sp>
      <p:sp>
        <p:nvSpPr>
          <p:cNvPr id="12" name="文本框 11">
            <a:extLst>
              <a:ext uri="{FF2B5EF4-FFF2-40B4-BE49-F238E27FC236}">
                <a16:creationId xmlns:a16="http://schemas.microsoft.com/office/drawing/2014/main" id="{F52B6414-5BD1-C66F-D449-AC78D514BA51}"/>
              </a:ext>
            </a:extLst>
          </p:cNvPr>
          <p:cNvSpPr txBox="1"/>
          <p:nvPr/>
        </p:nvSpPr>
        <p:spPr>
          <a:xfrm>
            <a:off x="4809685" y="327811"/>
            <a:ext cx="5952886" cy="4524315"/>
          </a:xfrm>
          <a:prstGeom prst="rect">
            <a:avLst/>
          </a:prstGeom>
          <a:noFill/>
        </p:spPr>
        <p:txBody>
          <a:bodyPr wrap="square">
            <a:spAutoFit/>
          </a:bodyPr>
          <a:lstStyle/>
          <a:p>
            <a:r>
              <a:rPr lang="en-US" altLang="zh-CN" dirty="0"/>
              <a:t>abstract: </a:t>
            </a:r>
          </a:p>
          <a:p>
            <a:r>
              <a:rPr lang="en-US" altLang="zh-CN" dirty="0"/>
              <a:t>increasing number of embedded systems technology for the development of remote </a:t>
            </a:r>
            <a:r>
              <a:rPr lang="en-US" altLang="zh-CN" dirty="0" err="1"/>
              <a:t>manith</a:t>
            </a:r>
            <a:r>
              <a:rPr lang="en-US" altLang="zh-CN" dirty="0"/>
              <a:t> methods that can be about </a:t>
            </a:r>
            <a:r>
              <a:rPr lang="en-US" altLang="zh-CN" dirty="0" err="1"/>
              <a:t>atrays</a:t>
            </a:r>
            <a:r>
              <a:rPr lang="en-US" altLang="zh-CN" dirty="0"/>
              <a:t> </a:t>
            </a:r>
            <a:r>
              <a:rPr lang="en-US" altLang="zh-CN" dirty="0" err="1"/>
              <a:t>sunce</a:t>
            </a:r>
            <a:r>
              <a:rPr lang="en-US" altLang="zh-CN" dirty="0"/>
              <a:t> to embedded </a:t>
            </a:r>
            <a:r>
              <a:rPr lang="en-US" altLang="zh-CN" dirty="0" err="1"/>
              <a:t>iot</a:t>
            </a:r>
            <a:r>
              <a:rPr lang="en-US" altLang="zh-CN" dirty="0"/>
              <a:t> device in the </a:t>
            </a:r>
            <a:r>
              <a:rPr lang="en-US" altLang="zh-CN" dirty="0" err="1"/>
              <a:t>fermpl</a:t>
            </a:r>
            <a:r>
              <a:rPr lang="en-US" altLang="zh-CN" dirty="0"/>
              <a:t> flaws which have certainly </a:t>
            </a:r>
            <a:r>
              <a:rPr lang="en-US" altLang="zh-CN" dirty="0" err="1"/>
              <a:t>revolutionication</a:t>
            </a:r>
            <a:r>
              <a:rPr lang="en-US" altLang="zh-CN" dirty="0"/>
              <a:t> technologies to lose partially the electronic switch with well-developed saturation </a:t>
            </a:r>
            <a:r>
              <a:rPr lang="en-US" altLang="zh-CN" dirty="0" err="1"/>
              <a:t>regien</a:t>
            </a:r>
            <a:r>
              <a:rPr lang="en-US" altLang="zh-CN" dirty="0"/>
              <a:t> in energy efficiency while many it </a:t>
            </a:r>
            <a:r>
              <a:rPr lang="en-US" altLang="zh-CN" dirty="0" err="1"/>
              <a:t>os</a:t>
            </a:r>
            <a:r>
              <a:rPr lang="en-US" altLang="zh-CN" dirty="0"/>
              <a:t> a varistor based on a we have provided a holistic </a:t>
            </a:r>
            <a:r>
              <a:rPr lang="en-US" altLang="zh-CN" dirty="0" err="1"/>
              <a:t>revition</a:t>
            </a:r>
            <a:r>
              <a:rPr lang="en-US" altLang="zh-CN" dirty="0"/>
              <a:t> and </a:t>
            </a:r>
            <a:r>
              <a:rPr lang="en-US" altLang="zh-CN" dirty="0" err="1"/>
              <a:t>sta</a:t>
            </a:r>
            <a:r>
              <a:rPr lang="en-US" altLang="zh-CN" dirty="0"/>
              <a:t> </a:t>
            </a:r>
            <a:r>
              <a:rPr lang="en-US" altLang="zh-CN" dirty="0" err="1"/>
              <a:t>eder</a:t>
            </a:r>
            <a:r>
              <a:rPr lang="en-US" altLang="zh-CN" dirty="0"/>
              <a:t> </a:t>
            </a:r>
            <a:r>
              <a:rPr lang="en-US" altLang="zh-CN" dirty="0" err="1"/>
              <a:t>procosss</a:t>
            </a:r>
            <a:r>
              <a:rPr lang="en-US" altLang="zh-CN" dirty="0"/>
              <a:t> and partial reconfigurable hardware designs into machine embedded systems technology for the firmware </a:t>
            </a:r>
            <a:r>
              <a:rPr lang="en-US" altLang="zh-CN" dirty="0" err="1"/>
              <a:t>finst</a:t>
            </a:r>
            <a:r>
              <a:rPr lang="en-US" altLang="zh-CN" dirty="0"/>
              <a:t> poste a </a:t>
            </a:r>
            <a:r>
              <a:rPr lang="en-US" altLang="zh-CN" dirty="0" err="1"/>
              <a:t>marus</a:t>
            </a:r>
            <a:r>
              <a:rPr lang="en-US" altLang="zh-CN" dirty="0"/>
              <a:t> to </a:t>
            </a:r>
            <a:r>
              <a:rPr lang="en-US" altLang="zh-CN" dirty="0" err="1"/>
              <a:t>reneration</a:t>
            </a:r>
            <a:r>
              <a:rPr lang="en-US" altLang="zh-CN" dirty="0"/>
              <a:t> of edge </a:t>
            </a:r>
          </a:p>
          <a:p>
            <a:endParaRPr lang="en-US" altLang="zh-CN" dirty="0"/>
          </a:p>
          <a:p>
            <a:r>
              <a:rPr lang="en-US" altLang="zh-CN" dirty="0"/>
              <a:t>processing capabilities, and re in identify </a:t>
            </a:r>
            <a:r>
              <a:rPr lang="en-US" altLang="zh-CN" dirty="0" err="1"/>
              <a:t>neartion</a:t>
            </a:r>
            <a:r>
              <a:rPr lang="en-US" altLang="zh-CN" dirty="0"/>
              <a:t> is fir </a:t>
            </a:r>
            <a:r>
              <a:rPr lang="en-US" altLang="zh-CN" dirty="0" err="1"/>
              <a:t>wirhle</a:t>
            </a:r>
            <a:r>
              <a:rPr lang="en-US" altLang="zh-CN" dirty="0"/>
              <a:t> </a:t>
            </a:r>
            <a:r>
              <a:rPr lang="en-US" altLang="zh-CN" dirty="0" err="1"/>
              <a:t>strame</a:t>
            </a:r>
            <a:r>
              <a:rPr lang="en-US" altLang="zh-CN" dirty="0"/>
              <a:t> the </a:t>
            </a:r>
            <a:r>
              <a:rPr lang="en-US" altLang="zh-CN" dirty="0" err="1"/>
              <a:t>beca</a:t>
            </a:r>
            <a:r>
              <a:rPr lang="en-US" altLang="zh-CN" dirty="0"/>
              <a:t> ion </a:t>
            </a:r>
            <a:r>
              <a:rPr lang="en-US" altLang="zh-CN" dirty="0" err="1"/>
              <a:t>acceleratoreasingly</a:t>
            </a:r>
            <a:r>
              <a:rPr lang="en-US" altLang="zh-CN" dirty="0"/>
              <a:t> compute/data-intensive applications, and in this context </a:t>
            </a:r>
            <a:r>
              <a:rPr lang="en-US" altLang="zh-CN" dirty="0" err="1"/>
              <a:t>whated</a:t>
            </a:r>
            <a:r>
              <a:rPr lang="en-US" altLang="zh-CN" dirty="0"/>
              <a:t> </a:t>
            </a:r>
            <a:r>
              <a:rPr lang="en-US" altLang="zh-CN" dirty="0" err="1"/>
              <a:t>eratory</a:t>
            </a:r>
            <a:r>
              <a:rPr lang="en-US" altLang="zh-CN" dirty="0"/>
              <a:t> replication</a:t>
            </a:r>
          </a:p>
        </p:txBody>
      </p:sp>
      <p:sp>
        <p:nvSpPr>
          <p:cNvPr id="9" name="文本占位符 2">
            <a:extLst>
              <a:ext uri="{FF2B5EF4-FFF2-40B4-BE49-F238E27FC236}">
                <a16:creationId xmlns:a16="http://schemas.microsoft.com/office/drawing/2014/main" id="{20385B72-02B1-1B34-E5C8-82248007A2C9}"/>
              </a:ext>
            </a:extLst>
          </p:cNvPr>
          <p:cNvSpPr txBox="1">
            <a:spLocks/>
          </p:cNvSpPr>
          <p:nvPr/>
        </p:nvSpPr>
        <p:spPr>
          <a:xfrm>
            <a:off x="4809685" y="4936348"/>
            <a:ext cx="6345452" cy="7631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40000"/>
              </a:lnSpc>
              <a:spcBef>
                <a:spcPts val="0"/>
              </a:spcBef>
              <a:spcAft>
                <a:spcPts val="600"/>
              </a:spcAft>
              <a:buNone/>
            </a:pPr>
            <a:r>
              <a:rPr kumimoji="1" lang="zh-CN" altLang="en-US" sz="2400" b="1" dirty="0">
                <a:latin typeface="微软雅黑" panose="020B0503020204020204" pitchFamily="34" charset="-122"/>
                <a:ea typeface="微软雅黑" panose="020B0503020204020204" pitchFamily="34" charset="-122"/>
              </a:rPr>
              <a:t>在低温、高训练周期的状态下，文本段落性增强，可读性增强，但与大数据集训练模型相比，仍然差了不少</a:t>
            </a:r>
          </a:p>
        </p:txBody>
      </p:sp>
    </p:spTree>
    <p:extLst>
      <p:ext uri="{BB962C8B-B14F-4D97-AF65-F5344CB8AC3E}">
        <p14:creationId xmlns:p14="http://schemas.microsoft.com/office/powerpoint/2010/main" val="2054086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51190AA4-5AFB-4DA1-BABC-E188388DF3E3}"/>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CrisscrossEtching trans="50000" pressure="20"/>
                    </a14:imgEffect>
                    <a14:imgEffect>
                      <a14:sharpenSoften amount="60000"/>
                    </a14:imgEffect>
                    <a14:imgEffect>
                      <a14:saturation sat="0"/>
                    </a14:imgEffect>
                  </a14:imgLayer>
                </a14:imgProps>
              </a:ext>
            </a:extLst>
          </a:blip>
          <a:stretch>
            <a:fillRect/>
          </a:stretch>
        </p:blipFill>
        <p:spPr>
          <a:xfrm>
            <a:off x="1" y="0"/>
            <a:ext cx="12191999" cy="6858001"/>
          </a:xfrm>
          <a:prstGeom prst="rect">
            <a:avLst/>
          </a:prstGeom>
          <a:noFill/>
        </p:spPr>
      </p:pic>
      <p:cxnSp>
        <p:nvCxnSpPr>
          <p:cNvPr id="24" name="Straight Connector 25">
            <a:extLst>
              <a:ext uri="{FF2B5EF4-FFF2-40B4-BE49-F238E27FC236}">
                <a16:creationId xmlns:a16="http://schemas.microsoft.com/office/drawing/2014/main" id="{EEB0E3FF-714E-455E-9E78-DB8B77CFBD67}"/>
              </a:ext>
            </a:extLst>
          </p:cNvPr>
          <p:cNvCxnSpPr/>
          <p:nvPr/>
        </p:nvCxnSpPr>
        <p:spPr>
          <a:xfrm>
            <a:off x="1184314" y="4066140"/>
            <a:ext cx="163049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75B7FAA7-6973-4B8F-A7C1-3A153E43B94C}"/>
              </a:ext>
            </a:extLst>
          </p:cNvPr>
          <p:cNvSpPr/>
          <p:nvPr/>
        </p:nvSpPr>
        <p:spPr>
          <a:xfrm>
            <a:off x="0" y="2169044"/>
            <a:ext cx="12192000" cy="2014054"/>
          </a:xfrm>
          <a:prstGeom prst="rect">
            <a:avLst/>
          </a:prstGeom>
          <a:solidFill>
            <a:srgbClr val="01559D"/>
          </a:solidFill>
          <a:ln>
            <a:solidFill>
              <a:srgbClr val="0155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sp>
        <p:nvSpPr>
          <p:cNvPr id="19" name="文本框 18">
            <a:extLst>
              <a:ext uri="{FF2B5EF4-FFF2-40B4-BE49-F238E27FC236}">
                <a16:creationId xmlns:a16="http://schemas.microsoft.com/office/drawing/2014/main" id="{9F2500D9-723A-40C3-B0DF-9A1A1141FFE3}"/>
              </a:ext>
            </a:extLst>
          </p:cNvPr>
          <p:cNvSpPr txBox="1"/>
          <p:nvPr/>
        </p:nvSpPr>
        <p:spPr>
          <a:xfrm>
            <a:off x="3689496" y="2540811"/>
            <a:ext cx="8502503" cy="923330"/>
          </a:xfrm>
          <a:prstGeom prst="rect">
            <a:avLst/>
          </a:prstGeom>
          <a:noFill/>
        </p:spPr>
        <p:txBody>
          <a:bodyPr wrap="square" rtlCol="0">
            <a:spAutoFit/>
          </a:bodyPr>
          <a:lstStyle/>
          <a:p>
            <a:pPr algn="ctr"/>
            <a:r>
              <a:rPr lang="zh-CN" altLang="en-US" sz="5400" spc="300" dirty="0">
                <a:solidFill>
                  <a:schemeClr val="bg1"/>
                </a:solidFill>
                <a:latin typeface="方正特雅宋简" panose="02000000000000000000" pitchFamily="2" charset="-122"/>
                <a:ea typeface="方正特雅宋简" panose="02000000000000000000" pitchFamily="2" charset="-122"/>
              </a:rPr>
              <a:t>总结与分析</a:t>
            </a:r>
            <a:endParaRPr lang="en-US" altLang="zh-CN" sz="2400" spc="300" dirty="0">
              <a:solidFill>
                <a:schemeClr val="bg1"/>
              </a:solidFill>
              <a:latin typeface="Franklin Gothic" panose="020B7200000000000000" pitchFamily="34" charset="0"/>
              <a:ea typeface="方正特雅宋简" panose="02000000000000000000" pitchFamily="2" charset="-122"/>
            </a:endParaRPr>
          </a:p>
        </p:txBody>
      </p:sp>
      <p:sp>
        <p:nvSpPr>
          <p:cNvPr id="8" name="矩形 7">
            <a:extLst>
              <a:ext uri="{FF2B5EF4-FFF2-40B4-BE49-F238E27FC236}">
                <a16:creationId xmlns:a16="http://schemas.microsoft.com/office/drawing/2014/main" id="{429D5543-A651-4C17-B754-6BC2B7EA8701}"/>
              </a:ext>
            </a:extLst>
          </p:cNvPr>
          <p:cNvSpPr/>
          <p:nvPr/>
        </p:nvSpPr>
        <p:spPr>
          <a:xfrm>
            <a:off x="1438456" y="1855218"/>
            <a:ext cx="2251042" cy="2663848"/>
          </a:xfrm>
          <a:prstGeom prst="rect">
            <a:avLst/>
          </a:prstGeom>
          <a:noFill/>
          <a:ln w="76200">
            <a:solidFill>
              <a:srgbClr val="01559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cxnSp>
        <p:nvCxnSpPr>
          <p:cNvPr id="17" name="直接连接符 16">
            <a:extLst>
              <a:ext uri="{FF2B5EF4-FFF2-40B4-BE49-F238E27FC236}">
                <a16:creationId xmlns:a16="http://schemas.microsoft.com/office/drawing/2014/main" id="{E027ABFE-0BC0-493B-8AF6-755D2EE10E94}"/>
              </a:ext>
            </a:extLst>
          </p:cNvPr>
          <p:cNvCxnSpPr>
            <a:cxnSpLocks/>
          </p:cNvCxnSpPr>
          <p:nvPr/>
        </p:nvCxnSpPr>
        <p:spPr>
          <a:xfrm>
            <a:off x="1640858" y="4384156"/>
            <a:ext cx="1846237" cy="0"/>
          </a:xfrm>
          <a:prstGeom prst="line">
            <a:avLst/>
          </a:prstGeom>
          <a:ln w="57150">
            <a:solidFill>
              <a:srgbClr val="01559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0FECF3FD-F1F7-46FC-804D-5DF290798F5B}"/>
              </a:ext>
            </a:extLst>
          </p:cNvPr>
          <p:cNvSpPr txBox="1"/>
          <p:nvPr/>
        </p:nvSpPr>
        <p:spPr>
          <a:xfrm>
            <a:off x="1883813" y="2360463"/>
            <a:ext cx="1360326" cy="1631216"/>
          </a:xfrm>
          <a:prstGeom prst="rect">
            <a:avLst/>
          </a:prstGeom>
          <a:noFill/>
        </p:spPr>
        <p:txBody>
          <a:bodyPr wrap="square" rtlCol="0">
            <a:spAutoFit/>
          </a:bodyPr>
          <a:lstStyle/>
          <a:p>
            <a:pPr algn="ctr"/>
            <a:r>
              <a:rPr lang="en-US" altLang="zh-CN" sz="10000" b="1" dirty="0">
                <a:solidFill>
                  <a:schemeClr val="bg1"/>
                </a:solidFill>
                <a:effectLst>
                  <a:outerShdw blurRad="50800" dist="38100" dir="2700000" algn="tl" rotWithShape="0">
                    <a:prstClr val="black">
                      <a:alpha val="40000"/>
                    </a:prstClr>
                  </a:outerShdw>
                </a:effectLst>
                <a:latin typeface="Franklin Gothic" panose="020B7200000000000000" pitchFamily="34" charset="0"/>
                <a:ea typeface="方正特雅宋简" panose="02000000000000000000" pitchFamily="2" charset="-122"/>
              </a:rPr>
              <a:t>5</a:t>
            </a:r>
            <a:endParaRPr lang="zh-CN" altLang="en-US" sz="10000" b="1" dirty="0">
              <a:solidFill>
                <a:schemeClr val="bg1"/>
              </a:solidFill>
              <a:effectLst>
                <a:outerShdw blurRad="50800" dist="38100" dir="2700000" algn="tl" rotWithShape="0">
                  <a:prstClr val="black">
                    <a:alpha val="40000"/>
                  </a:prstClr>
                </a:outerShdw>
              </a:effectLst>
              <a:latin typeface="Franklin Gothic" panose="020B7200000000000000" pitchFamily="34" charset="0"/>
              <a:ea typeface="方正特雅宋简" panose="02000000000000000000" pitchFamily="2" charset="-122"/>
            </a:endParaRPr>
          </a:p>
        </p:txBody>
      </p:sp>
      <p:cxnSp>
        <p:nvCxnSpPr>
          <p:cNvPr id="20" name="直接连接符 19">
            <a:extLst>
              <a:ext uri="{FF2B5EF4-FFF2-40B4-BE49-F238E27FC236}">
                <a16:creationId xmlns:a16="http://schemas.microsoft.com/office/drawing/2014/main" id="{57F800D6-9B42-4AD0-94AF-1E4C674D5F14}"/>
              </a:ext>
            </a:extLst>
          </p:cNvPr>
          <p:cNvCxnSpPr>
            <a:cxnSpLocks/>
          </p:cNvCxnSpPr>
          <p:nvPr/>
        </p:nvCxnSpPr>
        <p:spPr>
          <a:xfrm>
            <a:off x="1640858" y="2006007"/>
            <a:ext cx="1846237" cy="0"/>
          </a:xfrm>
          <a:prstGeom prst="line">
            <a:avLst/>
          </a:prstGeom>
          <a:ln w="57150">
            <a:solidFill>
              <a:srgbClr val="01559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A8F06CB6-D1E8-4E0D-83D7-DC0E076D469D}"/>
              </a:ext>
            </a:extLst>
          </p:cNvPr>
          <p:cNvPicPr>
            <a:picLocks noChangeAspect="1"/>
          </p:cNvPicPr>
          <p:nvPr/>
        </p:nvPicPr>
        <p:blipFill>
          <a:blip r:embed="rId4"/>
          <a:stretch>
            <a:fillRect/>
          </a:stretch>
        </p:blipFill>
        <p:spPr>
          <a:xfrm>
            <a:off x="8628185" y="657738"/>
            <a:ext cx="2627381" cy="347473"/>
          </a:xfrm>
          <a:prstGeom prst="rect">
            <a:avLst/>
          </a:prstGeom>
        </p:spPr>
      </p:pic>
    </p:spTree>
    <p:extLst>
      <p:ext uri="{BB962C8B-B14F-4D97-AF65-F5344CB8AC3E}">
        <p14:creationId xmlns:p14="http://schemas.microsoft.com/office/powerpoint/2010/main" val="89624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a:extLst>
              <a:ext uri="{FF2B5EF4-FFF2-40B4-BE49-F238E27FC236}">
                <a16:creationId xmlns:a16="http://schemas.microsoft.com/office/drawing/2014/main" id="{493AF50F-C3EA-452D-B8A0-D4B0E29A02E5}"/>
              </a:ext>
            </a:extLst>
          </p:cNvPr>
          <p:cNvCxnSpPr/>
          <p:nvPr/>
        </p:nvCxnSpPr>
        <p:spPr>
          <a:xfrm>
            <a:off x="4981291" y="726651"/>
            <a:ext cx="0" cy="52881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2A750AC2-5DF5-40AC-81B3-54A239AFA7FF}"/>
              </a:ext>
            </a:extLst>
          </p:cNvPr>
          <p:cNvSpPr/>
          <p:nvPr/>
        </p:nvSpPr>
        <p:spPr>
          <a:xfrm>
            <a:off x="613799" y="547178"/>
            <a:ext cx="168400" cy="735579"/>
          </a:xfrm>
          <a:prstGeom prst="rect">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a:extLst>
              <a:ext uri="{FF2B5EF4-FFF2-40B4-BE49-F238E27FC236}">
                <a16:creationId xmlns:a16="http://schemas.microsoft.com/office/drawing/2014/main" id="{F1A0BAA2-706D-4673-BC0B-8FF0BEE64056}"/>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20000" detail="10"/>
                    </a14:imgEffect>
                  </a14:imgLayer>
                </a14:imgProps>
              </a:ext>
            </a:extLst>
          </a:blip>
          <a:stretch>
            <a:fillRect/>
          </a:stretch>
        </p:blipFill>
        <p:spPr>
          <a:xfrm>
            <a:off x="8628185" y="657738"/>
            <a:ext cx="2627381" cy="347473"/>
          </a:xfrm>
          <a:prstGeom prst="rect">
            <a:avLst/>
          </a:prstGeom>
        </p:spPr>
      </p:pic>
      <p:sp>
        <p:nvSpPr>
          <p:cNvPr id="20" name="文本框 19">
            <a:extLst>
              <a:ext uri="{FF2B5EF4-FFF2-40B4-BE49-F238E27FC236}">
                <a16:creationId xmlns:a16="http://schemas.microsoft.com/office/drawing/2014/main" id="{427BCF2D-06BB-4225-AABD-4686279B754E}"/>
              </a:ext>
            </a:extLst>
          </p:cNvPr>
          <p:cNvSpPr txBox="1"/>
          <p:nvPr/>
        </p:nvSpPr>
        <p:spPr>
          <a:xfrm>
            <a:off x="958469" y="488416"/>
            <a:ext cx="3843387" cy="646331"/>
          </a:xfrm>
          <a:prstGeom prst="rect">
            <a:avLst/>
          </a:prstGeom>
          <a:noFill/>
        </p:spPr>
        <p:txBody>
          <a:bodyPr wrap="square" rtlCol="0">
            <a:spAutoFit/>
          </a:bodyPr>
          <a:lstStyle/>
          <a:p>
            <a:r>
              <a:rPr lang="zh-CN" altLang="en-US" sz="3600" dirty="0">
                <a:latin typeface="方正特雅宋简" panose="02000000000000000000" pitchFamily="2" charset="-122"/>
                <a:ea typeface="方正特雅宋简" panose="02000000000000000000" pitchFamily="2" charset="-122"/>
              </a:rPr>
              <a:t>总结与分析</a:t>
            </a:r>
            <a:endParaRPr lang="en-US" altLang="zh-CN" sz="3600" dirty="0">
              <a:latin typeface="方正特雅宋简" panose="02000000000000000000" pitchFamily="2" charset="-122"/>
              <a:ea typeface="方正特雅宋简" panose="02000000000000000000" pitchFamily="2" charset="-122"/>
            </a:endParaRPr>
          </a:p>
        </p:txBody>
      </p:sp>
      <p:sp>
        <p:nvSpPr>
          <p:cNvPr id="9" name="文本占位符 2">
            <a:extLst>
              <a:ext uri="{FF2B5EF4-FFF2-40B4-BE49-F238E27FC236}">
                <a16:creationId xmlns:a16="http://schemas.microsoft.com/office/drawing/2014/main" id="{C6C532F3-9579-4B86-BDF6-E87233176A77}"/>
              </a:ext>
            </a:extLst>
          </p:cNvPr>
          <p:cNvSpPr txBox="1">
            <a:spLocks/>
          </p:cNvSpPr>
          <p:nvPr/>
        </p:nvSpPr>
        <p:spPr>
          <a:xfrm>
            <a:off x="2754773" y="1980468"/>
            <a:ext cx="8500793" cy="7631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40000"/>
              </a:lnSpc>
              <a:spcBef>
                <a:spcPts val="0"/>
              </a:spcBef>
              <a:spcAft>
                <a:spcPts val="600"/>
              </a:spcAft>
              <a:buNone/>
            </a:pPr>
            <a:endParaRPr kumimoji="1" lang="zh-CN" altLang="en-US" sz="1600"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12206230-2A41-4C12-9DEA-7318162BE866}"/>
              </a:ext>
            </a:extLst>
          </p:cNvPr>
          <p:cNvSpPr/>
          <p:nvPr/>
        </p:nvSpPr>
        <p:spPr>
          <a:xfrm>
            <a:off x="-1954161" y="1843952"/>
            <a:ext cx="3908322" cy="3908322"/>
          </a:xfrm>
          <a:prstGeom prst="ellipse">
            <a:avLst/>
          </a:prstGeom>
          <a:solidFill>
            <a:schemeClr val="bg1"/>
          </a:solidFill>
          <a:ln w="38100">
            <a:solidFill>
              <a:srgbClr val="01559D"/>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pic>
        <p:nvPicPr>
          <p:cNvPr id="11" name="图形 10">
            <a:extLst>
              <a:ext uri="{FF2B5EF4-FFF2-40B4-BE49-F238E27FC236}">
                <a16:creationId xmlns:a16="http://schemas.microsoft.com/office/drawing/2014/main" id="{6EA01356-C7B3-4121-B565-F643F336A728}"/>
              </a:ext>
            </a:extLst>
          </p:cNvPr>
          <p:cNvPicPr>
            <a:picLocks noChangeAspect="1"/>
          </p:cNvPicPr>
          <p:nvPr/>
        </p:nvPicPr>
        <p:blipFill>
          <a:blip r:embed="rId4">
            <a:alphaModFix amt="10000"/>
            <a:extLst>
              <a:ext uri="{96DAC541-7B7A-43D3-8B79-37D633B846F1}">
                <asvg:svgBlip xmlns:asvg="http://schemas.microsoft.com/office/drawing/2016/SVG/main" r:embed="rId5"/>
              </a:ext>
            </a:extLst>
          </a:blip>
          <a:stretch>
            <a:fillRect/>
          </a:stretch>
        </p:blipFill>
        <p:spPr>
          <a:xfrm>
            <a:off x="587449" y="3315740"/>
            <a:ext cx="952500" cy="952500"/>
          </a:xfrm>
          <a:prstGeom prst="rect">
            <a:avLst/>
          </a:prstGeom>
        </p:spPr>
      </p:pic>
      <p:sp>
        <p:nvSpPr>
          <p:cNvPr id="12" name="椭圆 11">
            <a:extLst>
              <a:ext uri="{FF2B5EF4-FFF2-40B4-BE49-F238E27FC236}">
                <a16:creationId xmlns:a16="http://schemas.microsoft.com/office/drawing/2014/main" id="{F6C75351-698A-4DDB-80A5-AC53A3D07627}"/>
              </a:ext>
            </a:extLst>
          </p:cNvPr>
          <p:cNvSpPr/>
          <p:nvPr/>
        </p:nvSpPr>
        <p:spPr>
          <a:xfrm>
            <a:off x="-2249129" y="1548984"/>
            <a:ext cx="4498258" cy="4498258"/>
          </a:xfrm>
          <a:prstGeom prst="ellipse">
            <a:avLst/>
          </a:prstGeom>
          <a:noFill/>
          <a:ln>
            <a:solidFill>
              <a:srgbClr val="01559D"/>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grpSp>
        <p:nvGrpSpPr>
          <p:cNvPr id="13" name="组合 12">
            <a:extLst>
              <a:ext uri="{FF2B5EF4-FFF2-40B4-BE49-F238E27FC236}">
                <a16:creationId xmlns:a16="http://schemas.microsoft.com/office/drawing/2014/main" id="{A964160C-7E86-4593-AD24-76E04B599E2C}"/>
              </a:ext>
            </a:extLst>
          </p:cNvPr>
          <p:cNvGrpSpPr/>
          <p:nvPr/>
        </p:nvGrpSpPr>
        <p:grpSpPr>
          <a:xfrm>
            <a:off x="1780960" y="1729984"/>
            <a:ext cx="763137" cy="763137"/>
            <a:chOff x="1780960" y="1564071"/>
            <a:chExt cx="763137" cy="763137"/>
          </a:xfrm>
        </p:grpSpPr>
        <p:sp>
          <p:nvSpPr>
            <p:cNvPr id="14" name="椭圆 13">
              <a:extLst>
                <a:ext uri="{FF2B5EF4-FFF2-40B4-BE49-F238E27FC236}">
                  <a16:creationId xmlns:a16="http://schemas.microsoft.com/office/drawing/2014/main" id="{A3431766-43E5-4D3B-836D-B5B3EB7223C0}"/>
                </a:ext>
              </a:extLst>
            </p:cNvPr>
            <p:cNvSpPr/>
            <p:nvPr/>
          </p:nvSpPr>
          <p:spPr>
            <a:xfrm>
              <a:off x="1780960" y="1564071"/>
              <a:ext cx="763137" cy="763137"/>
            </a:xfrm>
            <a:prstGeom prst="ellipse">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5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5" name="椭圆 14">
              <a:extLst>
                <a:ext uri="{FF2B5EF4-FFF2-40B4-BE49-F238E27FC236}">
                  <a16:creationId xmlns:a16="http://schemas.microsoft.com/office/drawing/2014/main" id="{8DD88F12-7498-4DD2-807D-4EAC7D871607}"/>
                </a:ext>
              </a:extLst>
            </p:cNvPr>
            <p:cNvSpPr/>
            <p:nvPr/>
          </p:nvSpPr>
          <p:spPr>
            <a:xfrm>
              <a:off x="1868103" y="1651215"/>
              <a:ext cx="588850" cy="5888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30000"/>
                </a:lnSpc>
              </a:pPr>
              <a:endParaRPr kumimoji="1" lang="zh-CN" altLang="en-US" sz="3600" dirty="0">
                <a:solidFill>
                  <a:schemeClr val="tx1">
                    <a:lumMod val="75000"/>
                    <a:lumOff val="25000"/>
                  </a:schemeClr>
                </a:solidFill>
              </a:endParaRPr>
            </a:p>
          </p:txBody>
        </p:sp>
        <p:sp>
          <p:nvSpPr>
            <p:cNvPr id="17" name="文本占位符 2">
              <a:extLst>
                <a:ext uri="{FF2B5EF4-FFF2-40B4-BE49-F238E27FC236}">
                  <a16:creationId xmlns:a16="http://schemas.microsoft.com/office/drawing/2014/main" id="{57E3BA57-C91B-4A0E-A276-6130843791DF}"/>
                </a:ext>
              </a:extLst>
            </p:cNvPr>
            <p:cNvSpPr txBox="1">
              <a:spLocks/>
            </p:cNvSpPr>
            <p:nvPr/>
          </p:nvSpPr>
          <p:spPr>
            <a:xfrm>
              <a:off x="1868104" y="1668408"/>
              <a:ext cx="588849" cy="548185"/>
            </a:xfrm>
            <a:prstGeom prst="rect">
              <a:avLst/>
            </a:prstGeom>
          </p:spPr>
          <p:txBody>
            <a:bodyPr vert="horz" lIns="0" tIns="0" rIns="0" bIns="72000" rtlCol="0" anchor="ctr" anchorCtr="0">
              <a:normAutofit fontScale="85000" lnSpcReduction="10000"/>
            </a:bodyPr>
            <a:lstStyle>
              <a:lvl1pPr marL="0" indent="0" algn="l" defTabSz="914400" rtl="0" eaLnBrk="1" latinLnBrk="0" hangingPunct="1">
                <a:lnSpc>
                  <a:spcPct val="130000"/>
                </a:lnSpc>
                <a:spcBef>
                  <a:spcPts val="0"/>
                </a:spcBef>
                <a:buFont typeface="Arial" panose="020B0604020202020204" pitchFamily="34" charset="0"/>
                <a:buNone/>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b="1" dirty="0"/>
                <a:t>1</a:t>
              </a:r>
              <a:endParaRPr kumimoji="1" lang="zh-CN" altLang="en-US" sz="3200" b="1" dirty="0"/>
            </a:p>
          </p:txBody>
        </p:sp>
      </p:grpSp>
      <p:sp>
        <p:nvSpPr>
          <p:cNvPr id="21" name="文本占位符 2">
            <a:extLst>
              <a:ext uri="{FF2B5EF4-FFF2-40B4-BE49-F238E27FC236}">
                <a16:creationId xmlns:a16="http://schemas.microsoft.com/office/drawing/2014/main" id="{9A347FB0-BF79-4973-ADFE-42841B177B50}"/>
              </a:ext>
            </a:extLst>
          </p:cNvPr>
          <p:cNvSpPr txBox="1">
            <a:spLocks/>
          </p:cNvSpPr>
          <p:nvPr/>
        </p:nvSpPr>
        <p:spPr>
          <a:xfrm>
            <a:off x="2754775" y="3000132"/>
            <a:ext cx="8633949" cy="1565624"/>
          </a:xfrm>
          <a:prstGeom prst="rect">
            <a:avLst/>
          </a:prstGeom>
        </p:spPr>
        <p:txBody>
          <a:bodyPr vert="horz" lIns="0" tIns="45720" rIns="91440" bIns="45720" rtlCol="0">
            <a:normAutofit/>
          </a:bodyPr>
          <a:lstStyle>
            <a:lvl1pPr marL="0" indent="0" algn="l" defTabSz="914400" rtl="0" eaLnBrk="1" latinLnBrk="0" hangingPunct="1">
              <a:lnSpc>
                <a:spcPct val="130000"/>
              </a:lnSpc>
              <a:spcBef>
                <a:spcPts val="0"/>
              </a:spcBef>
              <a:buFont typeface="Arial" panose="020B0604020202020204" pitchFamily="34" charset="0"/>
              <a:buNone/>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kumimoji="1" lang="zh-CN" altLang="en-US"/>
          </a:p>
        </p:txBody>
      </p:sp>
      <p:grpSp>
        <p:nvGrpSpPr>
          <p:cNvPr id="22" name="组合 21">
            <a:extLst>
              <a:ext uri="{FF2B5EF4-FFF2-40B4-BE49-F238E27FC236}">
                <a16:creationId xmlns:a16="http://schemas.microsoft.com/office/drawing/2014/main" id="{A95CDD5F-AC90-484E-89D8-6BCC4037AEFB}"/>
              </a:ext>
            </a:extLst>
          </p:cNvPr>
          <p:cNvGrpSpPr/>
          <p:nvPr/>
        </p:nvGrpSpPr>
        <p:grpSpPr>
          <a:xfrm>
            <a:off x="2373205" y="3401375"/>
            <a:ext cx="763137" cy="763137"/>
            <a:chOff x="2373205" y="3235462"/>
            <a:chExt cx="763137" cy="763137"/>
          </a:xfrm>
        </p:grpSpPr>
        <p:sp>
          <p:nvSpPr>
            <p:cNvPr id="24" name="椭圆 23">
              <a:extLst>
                <a:ext uri="{FF2B5EF4-FFF2-40B4-BE49-F238E27FC236}">
                  <a16:creationId xmlns:a16="http://schemas.microsoft.com/office/drawing/2014/main" id="{2EE39616-B481-4F1E-97B6-20678F4DAF49}"/>
                </a:ext>
              </a:extLst>
            </p:cNvPr>
            <p:cNvSpPr/>
            <p:nvPr/>
          </p:nvSpPr>
          <p:spPr>
            <a:xfrm>
              <a:off x="2373205" y="3235462"/>
              <a:ext cx="763137" cy="763137"/>
            </a:xfrm>
            <a:prstGeom prst="ellipse">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5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25" name="椭圆 24">
              <a:extLst>
                <a:ext uri="{FF2B5EF4-FFF2-40B4-BE49-F238E27FC236}">
                  <a16:creationId xmlns:a16="http://schemas.microsoft.com/office/drawing/2014/main" id="{4B2989EC-5756-4937-975D-9C1A95600EAF}"/>
                </a:ext>
              </a:extLst>
            </p:cNvPr>
            <p:cNvSpPr/>
            <p:nvPr/>
          </p:nvSpPr>
          <p:spPr>
            <a:xfrm>
              <a:off x="2460348" y="3322606"/>
              <a:ext cx="588850" cy="5888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30000"/>
                </a:lnSpc>
              </a:pPr>
              <a:endParaRPr kumimoji="1" lang="zh-CN" altLang="en-US" sz="3600" dirty="0">
                <a:solidFill>
                  <a:schemeClr val="tx1">
                    <a:lumMod val="75000"/>
                    <a:lumOff val="25000"/>
                  </a:schemeClr>
                </a:solidFill>
              </a:endParaRPr>
            </a:p>
          </p:txBody>
        </p:sp>
        <p:sp>
          <p:nvSpPr>
            <p:cNvPr id="26" name="文本占位符 2">
              <a:extLst>
                <a:ext uri="{FF2B5EF4-FFF2-40B4-BE49-F238E27FC236}">
                  <a16:creationId xmlns:a16="http://schemas.microsoft.com/office/drawing/2014/main" id="{A57BB82D-B19B-49F3-A984-B134B94FDD6E}"/>
                </a:ext>
              </a:extLst>
            </p:cNvPr>
            <p:cNvSpPr txBox="1">
              <a:spLocks/>
            </p:cNvSpPr>
            <p:nvPr/>
          </p:nvSpPr>
          <p:spPr>
            <a:xfrm>
              <a:off x="2465743" y="3351985"/>
              <a:ext cx="588849" cy="548185"/>
            </a:xfrm>
            <a:prstGeom prst="rect">
              <a:avLst/>
            </a:prstGeom>
          </p:spPr>
          <p:txBody>
            <a:bodyPr vert="horz" lIns="0" tIns="0" rIns="0" bIns="72000" rtlCol="0" anchor="ctr" anchorCtr="0">
              <a:normAutofit fontScale="85000" lnSpcReduction="10000"/>
            </a:bodyPr>
            <a:lstStyle>
              <a:lvl1pPr marL="0" indent="0" algn="l" defTabSz="914400" rtl="0" eaLnBrk="1" latinLnBrk="0" hangingPunct="1">
                <a:lnSpc>
                  <a:spcPct val="130000"/>
                </a:lnSpc>
                <a:spcBef>
                  <a:spcPts val="0"/>
                </a:spcBef>
                <a:buFont typeface="Arial" panose="020B0604020202020204" pitchFamily="34" charset="0"/>
                <a:buNone/>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b="1" dirty="0"/>
                <a:t>2</a:t>
              </a:r>
              <a:endParaRPr kumimoji="1" lang="zh-CN" altLang="en-US" sz="3200" b="1" dirty="0"/>
            </a:p>
          </p:txBody>
        </p:sp>
      </p:grpSp>
      <p:grpSp>
        <p:nvGrpSpPr>
          <p:cNvPr id="27" name="组合 26">
            <a:extLst>
              <a:ext uri="{FF2B5EF4-FFF2-40B4-BE49-F238E27FC236}">
                <a16:creationId xmlns:a16="http://schemas.microsoft.com/office/drawing/2014/main" id="{C0A47048-79F5-413C-B199-046AACD75F5B}"/>
              </a:ext>
            </a:extLst>
          </p:cNvPr>
          <p:cNvGrpSpPr/>
          <p:nvPr/>
        </p:nvGrpSpPr>
        <p:grpSpPr>
          <a:xfrm>
            <a:off x="1780960" y="5202965"/>
            <a:ext cx="763137" cy="763137"/>
            <a:chOff x="1780960" y="5038311"/>
            <a:chExt cx="763137" cy="763137"/>
          </a:xfrm>
        </p:grpSpPr>
        <p:sp>
          <p:nvSpPr>
            <p:cNvPr id="28" name="椭圆 27">
              <a:extLst>
                <a:ext uri="{FF2B5EF4-FFF2-40B4-BE49-F238E27FC236}">
                  <a16:creationId xmlns:a16="http://schemas.microsoft.com/office/drawing/2014/main" id="{C3FC5E1A-6695-4747-BE1A-ACF6A5E7A036}"/>
                </a:ext>
              </a:extLst>
            </p:cNvPr>
            <p:cNvSpPr/>
            <p:nvPr/>
          </p:nvSpPr>
          <p:spPr>
            <a:xfrm>
              <a:off x="1780960" y="5038311"/>
              <a:ext cx="763137" cy="763137"/>
            </a:xfrm>
            <a:prstGeom prst="ellipse">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5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29" name="椭圆 28">
              <a:extLst>
                <a:ext uri="{FF2B5EF4-FFF2-40B4-BE49-F238E27FC236}">
                  <a16:creationId xmlns:a16="http://schemas.microsoft.com/office/drawing/2014/main" id="{F730029E-E82D-4DEC-A028-D3AAD2DAE0C8}"/>
                </a:ext>
              </a:extLst>
            </p:cNvPr>
            <p:cNvSpPr/>
            <p:nvPr/>
          </p:nvSpPr>
          <p:spPr>
            <a:xfrm>
              <a:off x="1868103" y="5125455"/>
              <a:ext cx="588850" cy="5888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30000"/>
                </a:lnSpc>
              </a:pPr>
              <a:endParaRPr kumimoji="1" lang="zh-CN" altLang="en-US" sz="3600" dirty="0">
                <a:solidFill>
                  <a:schemeClr val="tx1">
                    <a:lumMod val="75000"/>
                    <a:lumOff val="25000"/>
                  </a:schemeClr>
                </a:solidFill>
              </a:endParaRPr>
            </a:p>
          </p:txBody>
        </p:sp>
        <p:sp>
          <p:nvSpPr>
            <p:cNvPr id="30" name="文本占位符 2">
              <a:extLst>
                <a:ext uri="{FF2B5EF4-FFF2-40B4-BE49-F238E27FC236}">
                  <a16:creationId xmlns:a16="http://schemas.microsoft.com/office/drawing/2014/main" id="{A4CBB0C1-23BA-4FCC-96AB-2D268AB8A071}"/>
                </a:ext>
              </a:extLst>
            </p:cNvPr>
            <p:cNvSpPr txBox="1">
              <a:spLocks/>
            </p:cNvSpPr>
            <p:nvPr/>
          </p:nvSpPr>
          <p:spPr>
            <a:xfrm>
              <a:off x="1874184" y="5145448"/>
              <a:ext cx="588849" cy="548185"/>
            </a:xfrm>
            <a:prstGeom prst="rect">
              <a:avLst/>
            </a:prstGeom>
          </p:spPr>
          <p:txBody>
            <a:bodyPr vert="horz" lIns="0" tIns="0" rIns="0" bIns="72000" rtlCol="0" anchor="ctr" anchorCtr="0">
              <a:normAutofit fontScale="85000" lnSpcReduction="10000"/>
            </a:bodyPr>
            <a:lstStyle>
              <a:lvl1pPr marL="0" indent="0" algn="l" defTabSz="914400" rtl="0" eaLnBrk="1" latinLnBrk="0" hangingPunct="1">
                <a:lnSpc>
                  <a:spcPct val="130000"/>
                </a:lnSpc>
                <a:spcBef>
                  <a:spcPts val="0"/>
                </a:spcBef>
                <a:buFont typeface="Arial" panose="020B0604020202020204" pitchFamily="34" charset="0"/>
                <a:buNone/>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b="1" dirty="0"/>
                <a:t>3</a:t>
              </a:r>
              <a:endParaRPr kumimoji="1" lang="zh-CN" altLang="en-US" sz="3200" b="1" dirty="0"/>
            </a:p>
          </p:txBody>
        </p:sp>
      </p:grpSp>
      <p:grpSp>
        <p:nvGrpSpPr>
          <p:cNvPr id="31" name="组合 30">
            <a:extLst>
              <a:ext uri="{FF2B5EF4-FFF2-40B4-BE49-F238E27FC236}">
                <a16:creationId xmlns:a16="http://schemas.microsoft.com/office/drawing/2014/main" id="{F652DEFF-E0CF-414D-AC58-D9871C9D0041}"/>
              </a:ext>
            </a:extLst>
          </p:cNvPr>
          <p:cNvGrpSpPr/>
          <p:nvPr/>
        </p:nvGrpSpPr>
        <p:grpSpPr>
          <a:xfrm>
            <a:off x="443339" y="3210652"/>
            <a:ext cx="1188435" cy="1623103"/>
            <a:chOff x="425860" y="2871003"/>
            <a:chExt cx="1188435" cy="1623103"/>
          </a:xfrm>
        </p:grpSpPr>
        <p:sp>
          <p:nvSpPr>
            <p:cNvPr id="32" name="文本占位符 2">
              <a:extLst>
                <a:ext uri="{FF2B5EF4-FFF2-40B4-BE49-F238E27FC236}">
                  <a16:creationId xmlns:a16="http://schemas.microsoft.com/office/drawing/2014/main" id="{9AA7FA65-E8DF-42E9-8FC0-F6AE4367867A}"/>
                </a:ext>
              </a:extLst>
            </p:cNvPr>
            <p:cNvSpPr txBox="1">
              <a:spLocks/>
            </p:cNvSpPr>
            <p:nvPr/>
          </p:nvSpPr>
          <p:spPr>
            <a:xfrm>
              <a:off x="425860" y="2871003"/>
              <a:ext cx="1188435" cy="1280902"/>
            </a:xfrm>
            <a:prstGeom prst="rect">
              <a:avLst/>
            </a:prstGeom>
          </p:spPr>
          <p:txBody>
            <a:bodyPr vert="horz" lIns="0" tIns="45720" rIns="0" bIns="45720" rtlCol="0">
              <a:normAutofit/>
            </a:bodyPr>
            <a:lstStyle>
              <a:lvl1pPr marL="0" indent="0" algn="l" defTabSz="914400" rtl="0" eaLnBrk="1" latinLnBrk="0" hangingPunct="1">
                <a:lnSpc>
                  <a:spcPct val="130000"/>
                </a:lnSpc>
                <a:spcBef>
                  <a:spcPts val="0"/>
                </a:spcBef>
                <a:buFont typeface="Arial" panose="020B0604020202020204" pitchFamily="34" charset="0"/>
                <a:buNone/>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10000"/>
                </a:lnSpc>
              </a:pPr>
              <a:endParaRPr kumimoji="1" lang="zh-CN" altLang="en-US" sz="3600" b="1" dirty="0">
                <a:solidFill>
                  <a:srgbClr val="01559D"/>
                </a:solidFill>
                <a:latin typeface="方正特雅宋简" panose="02000000000000000000" pitchFamily="2" charset="-122"/>
                <a:ea typeface="方正特雅宋简" panose="02000000000000000000" pitchFamily="2" charset="-122"/>
              </a:endParaRPr>
            </a:p>
          </p:txBody>
        </p:sp>
        <p:sp>
          <p:nvSpPr>
            <p:cNvPr id="33" name="文本占位符 2">
              <a:extLst>
                <a:ext uri="{FF2B5EF4-FFF2-40B4-BE49-F238E27FC236}">
                  <a16:creationId xmlns:a16="http://schemas.microsoft.com/office/drawing/2014/main" id="{CB9E52C3-0584-48F8-9421-B843607DBB3A}"/>
                </a:ext>
              </a:extLst>
            </p:cNvPr>
            <p:cNvSpPr txBox="1">
              <a:spLocks/>
            </p:cNvSpPr>
            <p:nvPr/>
          </p:nvSpPr>
          <p:spPr>
            <a:xfrm>
              <a:off x="446415" y="3765463"/>
              <a:ext cx="1147323" cy="728643"/>
            </a:xfrm>
            <a:prstGeom prst="rect">
              <a:avLst/>
            </a:prstGeom>
          </p:spPr>
          <p:txBody>
            <a:bodyPr vert="horz" lIns="0" tIns="45720" rIns="91440" bIns="45720" rtlCol="0">
              <a:normAutofit/>
            </a:bodyPr>
            <a:lstStyle>
              <a:lvl1pPr marL="0" indent="0" algn="l" defTabSz="914400" rtl="0" eaLnBrk="1" latinLnBrk="0" hangingPunct="1">
                <a:lnSpc>
                  <a:spcPct val="130000"/>
                </a:lnSpc>
                <a:spcBef>
                  <a:spcPts val="0"/>
                </a:spcBef>
                <a:buFont typeface="Arial" panose="020B0604020202020204" pitchFamily="34" charset="0"/>
                <a:buNone/>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kumimoji="1" lang="en-GB" altLang="zh-CN" sz="1400" dirty="0">
                <a:solidFill>
                  <a:srgbClr val="858585"/>
                </a:solidFill>
                <a:latin typeface="方正特雅宋简" panose="02000000000000000000" pitchFamily="2" charset="-122"/>
                <a:ea typeface="方正特雅宋简" panose="02000000000000000000" pitchFamily="2" charset="-122"/>
              </a:endParaRPr>
            </a:p>
          </p:txBody>
        </p:sp>
      </p:grpSp>
      <p:cxnSp>
        <p:nvCxnSpPr>
          <p:cNvPr id="34" name="直线连接符 35">
            <a:extLst>
              <a:ext uri="{FF2B5EF4-FFF2-40B4-BE49-F238E27FC236}">
                <a16:creationId xmlns:a16="http://schemas.microsoft.com/office/drawing/2014/main" id="{8C9374F3-A4C4-41BC-B088-895037BCD5A9}"/>
              </a:ext>
            </a:extLst>
          </p:cNvPr>
          <p:cNvCxnSpPr>
            <a:cxnSpLocks/>
          </p:cNvCxnSpPr>
          <p:nvPr/>
        </p:nvCxnSpPr>
        <p:spPr>
          <a:xfrm flipH="1">
            <a:off x="2754773" y="3146081"/>
            <a:ext cx="8633950" cy="0"/>
          </a:xfrm>
          <a:prstGeom prst="line">
            <a:avLst/>
          </a:prstGeom>
          <a:ln w="6350">
            <a:solidFill>
              <a:srgbClr val="01559D"/>
            </a:solidFill>
          </a:ln>
          <a:effectLst/>
        </p:spPr>
        <p:style>
          <a:lnRef idx="1">
            <a:schemeClr val="accent1"/>
          </a:lnRef>
          <a:fillRef idx="0">
            <a:schemeClr val="accent1"/>
          </a:fillRef>
          <a:effectRef idx="0">
            <a:schemeClr val="accent1"/>
          </a:effectRef>
          <a:fontRef idx="minor">
            <a:schemeClr val="tx1"/>
          </a:fontRef>
        </p:style>
      </p:cxnSp>
      <p:cxnSp>
        <p:nvCxnSpPr>
          <p:cNvPr id="35" name="直线连接符 38">
            <a:extLst>
              <a:ext uri="{FF2B5EF4-FFF2-40B4-BE49-F238E27FC236}">
                <a16:creationId xmlns:a16="http://schemas.microsoft.com/office/drawing/2014/main" id="{54DD54E1-FD2C-4C57-BE92-3312EB13EF3C}"/>
              </a:ext>
            </a:extLst>
          </p:cNvPr>
          <p:cNvCxnSpPr>
            <a:cxnSpLocks/>
          </p:cNvCxnSpPr>
          <p:nvPr/>
        </p:nvCxnSpPr>
        <p:spPr>
          <a:xfrm flipH="1">
            <a:off x="2826311" y="4945458"/>
            <a:ext cx="8633950" cy="0"/>
          </a:xfrm>
          <a:prstGeom prst="line">
            <a:avLst/>
          </a:prstGeom>
          <a:ln w="6350">
            <a:solidFill>
              <a:srgbClr val="01559D"/>
            </a:solidFill>
          </a:ln>
          <a:effectLst/>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1803BB0A-572B-4FAD-92F9-078DC9BEDE8C}"/>
              </a:ext>
            </a:extLst>
          </p:cNvPr>
          <p:cNvSpPr txBox="1"/>
          <p:nvPr/>
        </p:nvSpPr>
        <p:spPr>
          <a:xfrm>
            <a:off x="2688195" y="1313845"/>
            <a:ext cx="8633948" cy="497316"/>
          </a:xfrm>
          <a:prstGeom prst="rect">
            <a:avLst/>
          </a:prstGeom>
          <a:noFill/>
        </p:spPr>
        <p:txBody>
          <a:bodyPr wrap="square" lIns="0" rIns="0" rtlCol="0" anchor="ctr" anchorCtr="0">
            <a:noAutofit/>
          </a:bodyPr>
          <a:lstStyle/>
          <a:p>
            <a:pPr>
              <a:lnSpc>
                <a:spcPct val="120000"/>
              </a:lnSpc>
            </a:pPr>
            <a:r>
              <a:rPr kumimoji="1" lang="zh-CN" altLang="en-US" sz="2400" dirty="0">
                <a:solidFill>
                  <a:srgbClr val="01559D"/>
                </a:solidFill>
                <a:latin typeface="方正粗黑宋简体" panose="02000000000000000000" pitchFamily="2" charset="-122"/>
                <a:ea typeface="方正粗黑宋简体" panose="02000000000000000000" pitchFamily="2" charset="-122"/>
              </a:rPr>
              <a:t>样本数量与质量对</a:t>
            </a:r>
            <a:r>
              <a:rPr kumimoji="1" lang="en-US" altLang="zh-CN" sz="2400" dirty="0">
                <a:solidFill>
                  <a:srgbClr val="01559D"/>
                </a:solidFill>
                <a:latin typeface="方正粗黑宋简体" panose="02000000000000000000" pitchFamily="2" charset="-122"/>
                <a:ea typeface="方正粗黑宋简体" panose="02000000000000000000" pitchFamily="2" charset="-122"/>
              </a:rPr>
              <a:t>RNN</a:t>
            </a:r>
            <a:r>
              <a:rPr kumimoji="1" lang="zh-CN" altLang="en-US" sz="2400" dirty="0">
                <a:solidFill>
                  <a:srgbClr val="01559D"/>
                </a:solidFill>
                <a:latin typeface="方正粗黑宋简体" panose="02000000000000000000" pitchFamily="2" charset="-122"/>
                <a:ea typeface="方正粗黑宋简体" panose="02000000000000000000" pitchFamily="2" charset="-122"/>
              </a:rPr>
              <a:t>模型训练至关重要</a:t>
            </a:r>
          </a:p>
        </p:txBody>
      </p:sp>
      <p:cxnSp>
        <p:nvCxnSpPr>
          <p:cNvPr id="37" name="直线连接符 41">
            <a:extLst>
              <a:ext uri="{FF2B5EF4-FFF2-40B4-BE49-F238E27FC236}">
                <a16:creationId xmlns:a16="http://schemas.microsoft.com/office/drawing/2014/main" id="{EA4C7316-7592-48A7-834A-7F15844C5D25}"/>
              </a:ext>
            </a:extLst>
          </p:cNvPr>
          <p:cNvCxnSpPr/>
          <p:nvPr/>
        </p:nvCxnSpPr>
        <p:spPr>
          <a:xfrm>
            <a:off x="2754773" y="1898997"/>
            <a:ext cx="478971" cy="0"/>
          </a:xfrm>
          <a:prstGeom prst="line">
            <a:avLst/>
          </a:prstGeom>
          <a:ln w="50800">
            <a:solidFill>
              <a:srgbClr val="01559D"/>
            </a:solidFill>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ABD3DE55-10EB-4459-AF6E-EBCF23433874}"/>
              </a:ext>
            </a:extLst>
          </p:cNvPr>
          <p:cNvSpPr txBox="1"/>
          <p:nvPr/>
        </p:nvSpPr>
        <p:spPr>
          <a:xfrm>
            <a:off x="3329337" y="3169386"/>
            <a:ext cx="8059388" cy="497316"/>
          </a:xfrm>
          <a:prstGeom prst="rect">
            <a:avLst/>
          </a:prstGeom>
          <a:noFill/>
        </p:spPr>
        <p:txBody>
          <a:bodyPr wrap="square" lIns="0" rIns="0" rtlCol="0" anchor="ctr" anchorCtr="0">
            <a:noAutofit/>
          </a:bodyPr>
          <a:lstStyle/>
          <a:p>
            <a:pPr>
              <a:lnSpc>
                <a:spcPct val="130000"/>
              </a:lnSpc>
            </a:pPr>
            <a:r>
              <a:rPr kumimoji="1" lang="en-US" altLang="zh-CN" sz="2400" dirty="0">
                <a:solidFill>
                  <a:srgbClr val="01559D"/>
                </a:solidFill>
                <a:latin typeface="方正粗黑宋简体" panose="02000000000000000000" pitchFamily="2" charset="-122"/>
                <a:ea typeface="方正粗黑宋简体" panose="02000000000000000000" pitchFamily="2" charset="-122"/>
              </a:rPr>
              <a:t>Temperature</a:t>
            </a:r>
            <a:r>
              <a:rPr kumimoji="1" lang="zh-CN" altLang="en-US" sz="2400" dirty="0">
                <a:solidFill>
                  <a:srgbClr val="01559D"/>
                </a:solidFill>
                <a:latin typeface="方正粗黑宋简体" panose="02000000000000000000" pitchFamily="2" charset="-122"/>
                <a:ea typeface="方正粗黑宋简体" panose="02000000000000000000" pitchFamily="2" charset="-122"/>
              </a:rPr>
              <a:t>与</a:t>
            </a:r>
            <a:r>
              <a:rPr kumimoji="1" lang="en-US" altLang="zh-CN" sz="2400" dirty="0">
                <a:solidFill>
                  <a:srgbClr val="01559D"/>
                </a:solidFill>
                <a:latin typeface="方正粗黑宋简体" panose="02000000000000000000" pitchFamily="2" charset="-122"/>
                <a:ea typeface="方正粗黑宋简体" panose="02000000000000000000" pitchFamily="2" charset="-122"/>
              </a:rPr>
              <a:t>EPOCHS</a:t>
            </a:r>
            <a:r>
              <a:rPr kumimoji="1" lang="zh-CN" altLang="en-US" sz="2400" dirty="0">
                <a:solidFill>
                  <a:srgbClr val="01559D"/>
                </a:solidFill>
                <a:latin typeface="方正粗黑宋简体" panose="02000000000000000000" pitchFamily="2" charset="-122"/>
                <a:ea typeface="方正粗黑宋简体" panose="02000000000000000000" pitchFamily="2" charset="-122"/>
              </a:rPr>
              <a:t>对模型生成影响大</a:t>
            </a:r>
          </a:p>
        </p:txBody>
      </p:sp>
      <p:cxnSp>
        <p:nvCxnSpPr>
          <p:cNvPr id="39" name="直线连接符 44">
            <a:extLst>
              <a:ext uri="{FF2B5EF4-FFF2-40B4-BE49-F238E27FC236}">
                <a16:creationId xmlns:a16="http://schemas.microsoft.com/office/drawing/2014/main" id="{0D01EB6C-CA0E-416F-8CD2-7971FC952B2D}"/>
              </a:ext>
            </a:extLst>
          </p:cNvPr>
          <p:cNvCxnSpPr/>
          <p:nvPr/>
        </p:nvCxnSpPr>
        <p:spPr>
          <a:xfrm>
            <a:off x="3329337" y="3681216"/>
            <a:ext cx="478971" cy="0"/>
          </a:xfrm>
          <a:prstGeom prst="line">
            <a:avLst/>
          </a:prstGeom>
          <a:ln w="50800">
            <a:solidFill>
              <a:srgbClr val="01559D"/>
            </a:solidFill>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D70E559C-FB94-49E9-AA62-2B8FD8B59731}"/>
              </a:ext>
            </a:extLst>
          </p:cNvPr>
          <p:cNvSpPr txBox="1"/>
          <p:nvPr/>
        </p:nvSpPr>
        <p:spPr>
          <a:xfrm>
            <a:off x="2813584" y="4954307"/>
            <a:ext cx="8633948" cy="497316"/>
          </a:xfrm>
          <a:prstGeom prst="rect">
            <a:avLst/>
          </a:prstGeom>
          <a:noFill/>
        </p:spPr>
        <p:txBody>
          <a:bodyPr wrap="square" lIns="0" rIns="0" rtlCol="0" anchor="ctr" anchorCtr="0">
            <a:noAutofit/>
          </a:bodyPr>
          <a:lstStyle/>
          <a:p>
            <a:pPr>
              <a:lnSpc>
                <a:spcPct val="130000"/>
              </a:lnSpc>
            </a:pPr>
            <a:r>
              <a:rPr kumimoji="1" lang="en-US" altLang="zh-CN" sz="2400" dirty="0">
                <a:solidFill>
                  <a:srgbClr val="01559D"/>
                </a:solidFill>
                <a:latin typeface="方正粗黑宋简体" panose="02000000000000000000" pitchFamily="2" charset="-122"/>
                <a:ea typeface="方正粗黑宋简体" panose="02000000000000000000" pitchFamily="2" charset="-122"/>
              </a:rPr>
              <a:t>RNN</a:t>
            </a:r>
            <a:r>
              <a:rPr kumimoji="1" lang="zh-CN" altLang="en-US" sz="2400" dirty="0">
                <a:solidFill>
                  <a:srgbClr val="01559D"/>
                </a:solidFill>
                <a:latin typeface="方正粗黑宋简体" panose="02000000000000000000" pitchFamily="2" charset="-122"/>
                <a:ea typeface="方正粗黑宋简体" panose="02000000000000000000" pitchFamily="2" charset="-122"/>
              </a:rPr>
              <a:t>模型改进方法：</a:t>
            </a:r>
          </a:p>
        </p:txBody>
      </p:sp>
      <p:cxnSp>
        <p:nvCxnSpPr>
          <p:cNvPr id="41" name="直线连接符 47">
            <a:extLst>
              <a:ext uri="{FF2B5EF4-FFF2-40B4-BE49-F238E27FC236}">
                <a16:creationId xmlns:a16="http://schemas.microsoft.com/office/drawing/2014/main" id="{E9458CB6-03E6-4962-B63A-5EBD9EA9E65A}"/>
              </a:ext>
            </a:extLst>
          </p:cNvPr>
          <p:cNvCxnSpPr/>
          <p:nvPr/>
        </p:nvCxnSpPr>
        <p:spPr>
          <a:xfrm>
            <a:off x="2754773" y="5464652"/>
            <a:ext cx="478971" cy="0"/>
          </a:xfrm>
          <a:prstGeom prst="line">
            <a:avLst/>
          </a:prstGeom>
          <a:ln w="50800">
            <a:solidFill>
              <a:srgbClr val="01559D"/>
            </a:solidFill>
          </a:ln>
        </p:spPr>
        <p:style>
          <a:lnRef idx="1">
            <a:schemeClr val="accent1"/>
          </a:lnRef>
          <a:fillRef idx="0">
            <a:schemeClr val="accent1"/>
          </a:fillRef>
          <a:effectRef idx="0">
            <a:schemeClr val="accent1"/>
          </a:effectRef>
          <a:fontRef idx="minor">
            <a:schemeClr val="tx1"/>
          </a:fontRef>
        </p:style>
      </p:cxnSp>
      <p:sp>
        <p:nvSpPr>
          <p:cNvPr id="42" name="文本占位符 2">
            <a:extLst>
              <a:ext uri="{FF2B5EF4-FFF2-40B4-BE49-F238E27FC236}">
                <a16:creationId xmlns:a16="http://schemas.microsoft.com/office/drawing/2014/main" id="{08B7CE3A-7139-4E01-ABA1-3235B67D2E82}"/>
              </a:ext>
            </a:extLst>
          </p:cNvPr>
          <p:cNvSpPr txBox="1">
            <a:spLocks/>
          </p:cNvSpPr>
          <p:nvPr/>
        </p:nvSpPr>
        <p:spPr>
          <a:xfrm>
            <a:off x="3329333" y="3772112"/>
            <a:ext cx="7926233" cy="763137"/>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40000"/>
              </a:lnSpc>
              <a:spcBef>
                <a:spcPts val="0"/>
              </a:spcBef>
              <a:spcAft>
                <a:spcPts val="600"/>
              </a:spcAft>
              <a:buFont typeface="Arial" panose="020B0604020202020204" pitchFamily="34" charset="0"/>
              <a:buNone/>
            </a:pPr>
            <a:endParaRPr kumimoji="1" lang="zh-CN" altLang="en-US" sz="1600" dirty="0">
              <a:latin typeface="微软雅黑" panose="020B0503020204020204" pitchFamily="34" charset="-122"/>
              <a:ea typeface="微软雅黑" panose="020B0503020204020204" pitchFamily="34" charset="-122"/>
            </a:endParaRPr>
          </a:p>
        </p:txBody>
      </p:sp>
      <p:sp>
        <p:nvSpPr>
          <p:cNvPr id="43" name="文本占位符 2">
            <a:extLst>
              <a:ext uri="{FF2B5EF4-FFF2-40B4-BE49-F238E27FC236}">
                <a16:creationId xmlns:a16="http://schemas.microsoft.com/office/drawing/2014/main" id="{2AF9ACD6-FD4A-413C-88D6-15CF427FA073}"/>
              </a:ext>
            </a:extLst>
          </p:cNvPr>
          <p:cNvSpPr txBox="1">
            <a:spLocks/>
          </p:cNvSpPr>
          <p:nvPr/>
        </p:nvSpPr>
        <p:spPr>
          <a:xfrm>
            <a:off x="2754773" y="5536663"/>
            <a:ext cx="8500793" cy="1133768"/>
          </a:xfrm>
          <a:prstGeom prst="rect">
            <a:avLst/>
          </a:prstGeom>
        </p:spPr>
        <p:txBody>
          <a:bodyPr vert="horz" lIns="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40000"/>
              </a:lnSpc>
              <a:spcBef>
                <a:spcPts val="0"/>
              </a:spcBef>
              <a:spcAft>
                <a:spcPts val="600"/>
              </a:spcAft>
              <a:buNone/>
            </a:pPr>
            <a:r>
              <a:rPr kumimoji="1" lang="en-US" altLang="zh-CN" sz="1600" b="1" dirty="0">
                <a:latin typeface="微软雅黑" panose="020B0503020204020204" pitchFamily="34" charset="-122"/>
                <a:ea typeface="微软雅黑" panose="020B0503020204020204" pitchFamily="34" charset="-122"/>
              </a:rPr>
              <a:t>  </a:t>
            </a:r>
            <a:r>
              <a:rPr kumimoji="1" lang="zh-CN" altLang="en-US" sz="1600" b="1" dirty="0">
                <a:latin typeface="微软雅黑" panose="020B0503020204020204" pitchFamily="34" charset="-122"/>
                <a:ea typeface="微软雅黑" panose="020B0503020204020204" pitchFamily="34" charset="-122"/>
              </a:rPr>
              <a:t>目前的模型生成文本的错误往往来自于单词的拼写错误，如果将单词进行处理作为数据送进神经网络模型里面进行训练，在生成文本中应该可以避免单词的拼写而生成可读性更强的文章，但是这种对神经网络模型的要求会高很多。</a:t>
            </a:r>
          </a:p>
        </p:txBody>
      </p:sp>
      <p:sp>
        <p:nvSpPr>
          <p:cNvPr id="45" name="文本占位符 2">
            <a:extLst>
              <a:ext uri="{FF2B5EF4-FFF2-40B4-BE49-F238E27FC236}">
                <a16:creationId xmlns:a16="http://schemas.microsoft.com/office/drawing/2014/main" id="{F3361A11-443E-46AE-B101-F85AABD32346}"/>
              </a:ext>
            </a:extLst>
          </p:cNvPr>
          <p:cNvSpPr txBox="1">
            <a:spLocks/>
          </p:cNvSpPr>
          <p:nvPr/>
        </p:nvSpPr>
        <p:spPr>
          <a:xfrm>
            <a:off x="3260418" y="3706296"/>
            <a:ext cx="8500793" cy="7631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40000"/>
              </a:lnSpc>
              <a:spcBef>
                <a:spcPts val="0"/>
              </a:spcBef>
              <a:spcAft>
                <a:spcPts val="600"/>
              </a:spcAft>
              <a:buNone/>
            </a:pPr>
            <a:r>
              <a:rPr kumimoji="1" lang="zh-CN" altLang="en-US" sz="1600" b="1" dirty="0">
                <a:latin typeface="微软雅黑" panose="020B0503020204020204" pitchFamily="34" charset="-122"/>
                <a:ea typeface="微软雅黑" panose="020B0503020204020204" pitchFamily="34" charset="-122"/>
              </a:rPr>
              <a:t>  高温会生成更加不可预测的文本，也更倾向于结束文本，低温则倾向于生成可预测的文本。</a:t>
            </a:r>
            <a:endParaRPr kumimoji="1" lang="en-US" altLang="zh-CN" sz="1600" b="1" dirty="0">
              <a:latin typeface="微软雅黑" panose="020B0503020204020204" pitchFamily="34" charset="-122"/>
              <a:ea typeface="微软雅黑" panose="020B0503020204020204" pitchFamily="34" charset="-122"/>
            </a:endParaRPr>
          </a:p>
          <a:p>
            <a:pPr marL="0" indent="0" algn="just">
              <a:lnSpc>
                <a:spcPct val="140000"/>
              </a:lnSpc>
              <a:spcBef>
                <a:spcPts val="0"/>
              </a:spcBef>
              <a:spcAft>
                <a:spcPts val="600"/>
              </a:spcAft>
              <a:buNone/>
            </a:pPr>
            <a:r>
              <a:rPr kumimoji="1" lang="en-US" altLang="zh-CN" sz="1600" b="1" dirty="0">
                <a:latin typeface="微软雅黑" panose="020B0503020204020204" pitchFamily="34" charset="-122"/>
                <a:ea typeface="微软雅黑" panose="020B0503020204020204" pitchFamily="34" charset="-122"/>
              </a:rPr>
              <a:t>Epoch</a:t>
            </a:r>
            <a:r>
              <a:rPr kumimoji="1" lang="zh-CN" altLang="en-US" sz="1600" b="1" dirty="0">
                <a:latin typeface="微软雅黑" panose="020B0503020204020204" pitchFamily="34" charset="-122"/>
                <a:ea typeface="微软雅黑" panose="020B0503020204020204" pitchFamily="34" charset="-122"/>
              </a:rPr>
              <a:t>模型训练次数对模型影响很大，次数越多，模型往往越好</a:t>
            </a:r>
          </a:p>
        </p:txBody>
      </p:sp>
      <p:sp>
        <p:nvSpPr>
          <p:cNvPr id="46" name="文本占位符 2">
            <a:extLst>
              <a:ext uri="{FF2B5EF4-FFF2-40B4-BE49-F238E27FC236}">
                <a16:creationId xmlns:a16="http://schemas.microsoft.com/office/drawing/2014/main" id="{F3F4C238-D846-2E2A-08B8-037A21180531}"/>
              </a:ext>
            </a:extLst>
          </p:cNvPr>
          <p:cNvSpPr txBox="1">
            <a:spLocks/>
          </p:cNvSpPr>
          <p:nvPr/>
        </p:nvSpPr>
        <p:spPr>
          <a:xfrm>
            <a:off x="2745985" y="1986834"/>
            <a:ext cx="8500793" cy="1133768"/>
          </a:xfrm>
          <a:prstGeom prst="rect">
            <a:avLst/>
          </a:prstGeom>
        </p:spPr>
        <p:txBody>
          <a:bodyPr vert="horz" lIns="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40000"/>
              </a:lnSpc>
              <a:spcBef>
                <a:spcPts val="0"/>
              </a:spcBef>
              <a:spcAft>
                <a:spcPts val="600"/>
              </a:spcAft>
              <a:buNone/>
            </a:pPr>
            <a:r>
              <a:rPr kumimoji="1" lang="en-US" altLang="zh-CN" sz="1600" b="1" dirty="0">
                <a:latin typeface="微软雅黑" panose="020B0503020204020204" pitchFamily="34" charset="-122"/>
                <a:ea typeface="微软雅黑" panose="020B0503020204020204" pitchFamily="34" charset="-122"/>
              </a:rPr>
              <a:t>  </a:t>
            </a:r>
            <a:r>
              <a:rPr kumimoji="1" lang="zh-CN" altLang="en-US" sz="1600" b="1" dirty="0">
                <a:latin typeface="微软雅黑" panose="020B0503020204020204" pitchFamily="34" charset="-122"/>
                <a:ea typeface="微软雅黑" panose="020B0503020204020204" pitchFamily="34" charset="-122"/>
              </a:rPr>
              <a:t>对样本的预处理非常重要，很有必要做好数据集的提前处理。</a:t>
            </a:r>
          </a:p>
        </p:txBody>
      </p:sp>
    </p:spTree>
    <p:extLst>
      <p:ext uri="{BB962C8B-B14F-4D97-AF65-F5344CB8AC3E}">
        <p14:creationId xmlns:p14="http://schemas.microsoft.com/office/powerpoint/2010/main" val="3874876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710128B8-2641-483A-B891-1F73E1FBEC16}"/>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trans="20000" detail="10"/>
                    </a14:imgEffect>
                  </a14:imgLayer>
                </a14:imgProps>
              </a:ext>
            </a:extLst>
          </a:blip>
          <a:stretch>
            <a:fillRect/>
          </a:stretch>
        </p:blipFill>
        <p:spPr>
          <a:xfrm>
            <a:off x="8628185" y="657738"/>
            <a:ext cx="2627381" cy="347473"/>
          </a:xfrm>
          <a:prstGeom prst="rect">
            <a:avLst/>
          </a:prstGeom>
        </p:spPr>
      </p:pic>
      <p:cxnSp>
        <p:nvCxnSpPr>
          <p:cNvPr id="21" name="直接连接符 20">
            <a:extLst>
              <a:ext uri="{FF2B5EF4-FFF2-40B4-BE49-F238E27FC236}">
                <a16:creationId xmlns:a16="http://schemas.microsoft.com/office/drawing/2014/main" id="{C7336A75-BF35-4655-A855-3916A6E457E8}"/>
              </a:ext>
            </a:extLst>
          </p:cNvPr>
          <p:cNvCxnSpPr/>
          <p:nvPr/>
        </p:nvCxnSpPr>
        <p:spPr>
          <a:xfrm>
            <a:off x="760165" y="547178"/>
            <a:ext cx="0" cy="52881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CF16D551-AA5E-4340-9658-FF63BED2844E}"/>
              </a:ext>
            </a:extLst>
          </p:cNvPr>
          <p:cNvSpPr txBox="1"/>
          <p:nvPr/>
        </p:nvSpPr>
        <p:spPr>
          <a:xfrm>
            <a:off x="936435" y="478640"/>
            <a:ext cx="2359655" cy="584775"/>
          </a:xfrm>
          <a:prstGeom prst="rect">
            <a:avLst/>
          </a:prstGeom>
          <a:noFill/>
        </p:spPr>
        <p:txBody>
          <a:bodyPr wrap="square" rtlCol="0">
            <a:spAutoFit/>
          </a:bodyPr>
          <a:lstStyle/>
          <a:p>
            <a:r>
              <a:rPr lang="zh-CN" altLang="en-US" sz="3200" dirty="0">
                <a:solidFill>
                  <a:schemeClr val="bg1"/>
                </a:solidFill>
                <a:latin typeface="方正特雅宋简" panose="02000000000000000000" pitchFamily="2" charset="-122"/>
                <a:ea typeface="方正特雅宋简" panose="02000000000000000000" pitchFamily="2" charset="-122"/>
              </a:rPr>
              <a:t>论文答辩</a:t>
            </a:r>
          </a:p>
        </p:txBody>
      </p:sp>
      <p:sp>
        <p:nvSpPr>
          <p:cNvPr id="23" name="文本框 22">
            <a:extLst>
              <a:ext uri="{FF2B5EF4-FFF2-40B4-BE49-F238E27FC236}">
                <a16:creationId xmlns:a16="http://schemas.microsoft.com/office/drawing/2014/main" id="{98340592-6ECB-4654-A6A5-F2D3D2B1942E}"/>
              </a:ext>
            </a:extLst>
          </p:cNvPr>
          <p:cNvSpPr txBox="1"/>
          <p:nvPr/>
        </p:nvSpPr>
        <p:spPr>
          <a:xfrm>
            <a:off x="958469" y="488416"/>
            <a:ext cx="3674946" cy="646331"/>
          </a:xfrm>
          <a:prstGeom prst="rect">
            <a:avLst/>
          </a:prstGeom>
          <a:noFill/>
        </p:spPr>
        <p:txBody>
          <a:bodyPr wrap="square" rtlCol="0">
            <a:spAutoFit/>
          </a:bodyPr>
          <a:lstStyle/>
          <a:p>
            <a:r>
              <a:rPr lang="zh-CN" altLang="en-US" sz="3600" dirty="0">
                <a:latin typeface="方正特雅宋简" panose="02000000000000000000" pitchFamily="2" charset="-122"/>
                <a:ea typeface="方正特雅宋简" panose="02000000000000000000" pitchFamily="2" charset="-122"/>
              </a:rPr>
              <a:t>参考资料：</a:t>
            </a:r>
            <a:endParaRPr lang="en-US" altLang="zh-CN" sz="3600" dirty="0">
              <a:latin typeface="方正特雅宋简" panose="02000000000000000000" pitchFamily="2" charset="-122"/>
              <a:ea typeface="方正特雅宋简" panose="02000000000000000000" pitchFamily="2" charset="-122"/>
            </a:endParaRPr>
          </a:p>
        </p:txBody>
      </p:sp>
      <p:sp>
        <p:nvSpPr>
          <p:cNvPr id="25" name="矩形 24">
            <a:extLst>
              <a:ext uri="{FF2B5EF4-FFF2-40B4-BE49-F238E27FC236}">
                <a16:creationId xmlns:a16="http://schemas.microsoft.com/office/drawing/2014/main" id="{CA516022-B1E9-4A66-83A1-60BA9F04D7D6}"/>
              </a:ext>
            </a:extLst>
          </p:cNvPr>
          <p:cNvSpPr/>
          <p:nvPr/>
        </p:nvSpPr>
        <p:spPr>
          <a:xfrm>
            <a:off x="613799" y="547178"/>
            <a:ext cx="168400" cy="735579"/>
          </a:xfrm>
          <a:prstGeom prst="rect">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sp>
        <p:nvSpPr>
          <p:cNvPr id="14" name="文本占位符 2">
            <a:extLst>
              <a:ext uri="{FF2B5EF4-FFF2-40B4-BE49-F238E27FC236}">
                <a16:creationId xmlns:a16="http://schemas.microsoft.com/office/drawing/2014/main" id="{551FE6F1-B5A6-3239-4C54-09B49E4A96D5}"/>
              </a:ext>
            </a:extLst>
          </p:cNvPr>
          <p:cNvSpPr txBox="1">
            <a:spLocks/>
          </p:cNvSpPr>
          <p:nvPr/>
        </p:nvSpPr>
        <p:spPr>
          <a:xfrm>
            <a:off x="905012" y="1707814"/>
            <a:ext cx="11001042" cy="44924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lnSpc>
                <a:spcPct val="140000"/>
              </a:lnSpc>
              <a:spcBef>
                <a:spcPts val="0"/>
              </a:spcBef>
              <a:spcAft>
                <a:spcPts val="600"/>
              </a:spcAft>
              <a:buAutoNum type="arabicPeriod"/>
            </a:pPr>
            <a:r>
              <a:rPr kumimoji="1" lang="en-US" altLang="zh-CN" sz="1600" b="1" dirty="0">
                <a:latin typeface="微软雅黑" panose="020B0503020204020204" pitchFamily="34" charset="-122"/>
                <a:ea typeface="微软雅黑" panose="020B0503020204020204" pitchFamily="34" charset="-122"/>
                <a:hlinkClick r:id="rId5"/>
              </a:rPr>
              <a:t>https://www.tensorflow.org/text/tutorials/text_generation</a:t>
            </a:r>
            <a:endParaRPr kumimoji="1" lang="en-US" altLang="zh-CN" sz="1600" b="1" dirty="0">
              <a:latin typeface="微软雅黑" panose="020B0503020204020204" pitchFamily="34" charset="-122"/>
              <a:ea typeface="微软雅黑" panose="020B0503020204020204" pitchFamily="34" charset="-122"/>
            </a:endParaRPr>
          </a:p>
          <a:p>
            <a:pPr marL="342900" indent="-342900" algn="just">
              <a:lnSpc>
                <a:spcPct val="140000"/>
              </a:lnSpc>
              <a:spcBef>
                <a:spcPts val="0"/>
              </a:spcBef>
              <a:spcAft>
                <a:spcPts val="600"/>
              </a:spcAft>
              <a:buAutoNum type="arabicPeriod"/>
            </a:pPr>
            <a:r>
              <a:rPr kumimoji="1" lang="en-US" altLang="zh-CN" sz="1600" b="1" dirty="0">
                <a:latin typeface="微软雅黑" panose="020B0503020204020204" pitchFamily="34" charset="-122"/>
                <a:ea typeface="微软雅黑" panose="020B0503020204020204" pitchFamily="34" charset="-122"/>
                <a:hlinkClick r:id="rId6"/>
              </a:rPr>
              <a:t>https://juejin.cn/post/6872339814910427143</a:t>
            </a:r>
            <a:endParaRPr kumimoji="1" lang="en-US" altLang="zh-CN" sz="1600" b="1" dirty="0">
              <a:latin typeface="微软雅黑" panose="020B0503020204020204" pitchFamily="34" charset="-122"/>
              <a:ea typeface="微软雅黑" panose="020B0503020204020204" pitchFamily="34" charset="-122"/>
            </a:endParaRPr>
          </a:p>
          <a:p>
            <a:pPr marL="342900" indent="-342900" algn="just">
              <a:lnSpc>
                <a:spcPct val="140000"/>
              </a:lnSpc>
              <a:spcBef>
                <a:spcPts val="0"/>
              </a:spcBef>
              <a:spcAft>
                <a:spcPts val="600"/>
              </a:spcAft>
              <a:buAutoNum type="arabicPeriod"/>
            </a:pPr>
            <a:r>
              <a:rPr kumimoji="1" lang="en-US" altLang="zh-CN" sz="1600" b="1" dirty="0">
                <a:latin typeface="微软雅黑" panose="020B0503020204020204" pitchFamily="34" charset="-122"/>
                <a:ea typeface="微软雅黑" panose="020B0503020204020204" pitchFamily="34" charset="-122"/>
                <a:hlinkClick r:id="rId7"/>
              </a:rPr>
              <a:t>https://en.wikipedia.org/wiki/Recurrent_neural_network#Applications</a:t>
            </a:r>
            <a:endParaRPr kumimoji="1" lang="en-US" altLang="zh-CN" sz="1600" b="1" dirty="0">
              <a:latin typeface="微软雅黑" panose="020B0503020204020204" pitchFamily="34" charset="-122"/>
              <a:ea typeface="微软雅黑" panose="020B0503020204020204" pitchFamily="34" charset="-122"/>
            </a:endParaRPr>
          </a:p>
          <a:p>
            <a:pPr marL="342900" indent="-342900" algn="just">
              <a:lnSpc>
                <a:spcPct val="140000"/>
              </a:lnSpc>
              <a:spcBef>
                <a:spcPts val="0"/>
              </a:spcBef>
              <a:spcAft>
                <a:spcPts val="600"/>
              </a:spcAft>
              <a:buAutoNum type="arabicPeriod"/>
            </a:pPr>
            <a:r>
              <a:rPr kumimoji="1" lang="en-US" altLang="zh-CN" sz="1600" b="1" dirty="0">
                <a:latin typeface="微软雅黑" panose="020B0503020204020204" pitchFamily="34" charset="-122"/>
                <a:ea typeface="微软雅黑" panose="020B0503020204020204" pitchFamily="34" charset="-122"/>
                <a:hlinkClick r:id="rId8"/>
              </a:rPr>
              <a:t>https://towardsdatascience.com/illustrated-guide-to-lstms-and-gru-s-a-step-by-step-explanation-44e9eb85bf21</a:t>
            </a:r>
            <a:endParaRPr kumimoji="1" lang="en-US" altLang="zh-CN" sz="1600" b="1" dirty="0">
              <a:latin typeface="微软雅黑" panose="020B0503020204020204" pitchFamily="34" charset="-122"/>
              <a:ea typeface="微软雅黑" panose="020B0503020204020204" pitchFamily="34" charset="-122"/>
            </a:endParaRPr>
          </a:p>
          <a:p>
            <a:pPr marL="342900" indent="-342900" algn="just">
              <a:lnSpc>
                <a:spcPct val="140000"/>
              </a:lnSpc>
              <a:spcBef>
                <a:spcPts val="0"/>
              </a:spcBef>
              <a:spcAft>
                <a:spcPts val="600"/>
              </a:spcAft>
              <a:buAutoNum type="arabicPeriod"/>
            </a:pPr>
            <a:r>
              <a:rPr kumimoji="1" lang="en-US" altLang="zh-CN" sz="1600" b="1" dirty="0">
                <a:latin typeface="微软雅黑" panose="020B0503020204020204" pitchFamily="34" charset="-122"/>
                <a:ea typeface="微软雅黑" panose="020B0503020204020204" pitchFamily="34" charset="-122"/>
                <a:hlinkClick r:id="rId9"/>
              </a:rPr>
              <a:t>https://androidkt.com/batch-size-step-iteration-epoch-neural-network/#:~:text=Batch%20size%20is%20the%20number%20of%20items%20from,error%20and%20then%20update%20weights%20every%2032%20items</a:t>
            </a:r>
            <a:r>
              <a:rPr kumimoji="1" lang="en-US" altLang="zh-CN" sz="1600" b="1" dirty="0">
                <a:latin typeface="微软雅黑" panose="020B0503020204020204" pitchFamily="34" charset="-122"/>
                <a:ea typeface="微软雅黑" panose="020B0503020204020204" pitchFamily="34" charset="-122"/>
              </a:rPr>
              <a:t>.</a:t>
            </a:r>
          </a:p>
          <a:p>
            <a:pPr marL="342900" indent="-342900" algn="just">
              <a:lnSpc>
                <a:spcPct val="140000"/>
              </a:lnSpc>
              <a:spcBef>
                <a:spcPts val="0"/>
              </a:spcBef>
              <a:spcAft>
                <a:spcPts val="600"/>
              </a:spcAft>
              <a:buAutoNum type="arabicPeriod"/>
            </a:pPr>
            <a:r>
              <a:rPr kumimoji="1" lang="en-US" altLang="zh-CN" sz="1600" b="1" dirty="0">
                <a:latin typeface="微软雅黑" panose="020B0503020204020204" pitchFamily="34" charset="-122"/>
                <a:ea typeface="微软雅黑" panose="020B0503020204020204" pitchFamily="34" charset="-122"/>
                <a:hlinkClick r:id="rId10"/>
              </a:rPr>
              <a:t>https://blog.floydhub.com/long-short-term-memory-from-zero-to-hero-with-pytorch/</a:t>
            </a:r>
            <a:endParaRPr kumimoji="1" lang="en-US" altLang="zh-CN" sz="1600" b="1" dirty="0">
              <a:latin typeface="微软雅黑" panose="020B0503020204020204" pitchFamily="34" charset="-122"/>
              <a:ea typeface="微软雅黑" panose="020B0503020204020204" pitchFamily="34" charset="-122"/>
            </a:endParaRPr>
          </a:p>
          <a:p>
            <a:pPr marL="342900" indent="-342900" algn="just">
              <a:lnSpc>
                <a:spcPct val="140000"/>
              </a:lnSpc>
              <a:spcBef>
                <a:spcPts val="0"/>
              </a:spcBef>
              <a:spcAft>
                <a:spcPts val="600"/>
              </a:spcAft>
              <a:buAutoNum type="arabicPeriod"/>
            </a:pPr>
            <a:r>
              <a:rPr kumimoji="1" lang="en-US" altLang="zh-CN" sz="1600" b="1" dirty="0">
                <a:latin typeface="微软雅黑" panose="020B0503020204020204" pitchFamily="34" charset="-122"/>
                <a:ea typeface="微软雅黑" panose="020B0503020204020204" pitchFamily="34" charset="-122"/>
                <a:hlinkClick r:id="rId11"/>
              </a:rPr>
              <a:t>https://blog.csdn.net/ziyi9663/article/details/107311169</a:t>
            </a:r>
            <a:endParaRPr kumimoji="1" lang="en-US" altLang="zh-CN" sz="1600" b="1" dirty="0">
              <a:latin typeface="微软雅黑" panose="020B0503020204020204" pitchFamily="34" charset="-122"/>
              <a:ea typeface="微软雅黑" panose="020B0503020204020204" pitchFamily="34" charset="-122"/>
            </a:endParaRPr>
          </a:p>
          <a:p>
            <a:pPr marL="342900" indent="-342900" algn="just">
              <a:lnSpc>
                <a:spcPct val="140000"/>
              </a:lnSpc>
              <a:spcBef>
                <a:spcPts val="0"/>
              </a:spcBef>
              <a:spcAft>
                <a:spcPts val="600"/>
              </a:spcAft>
              <a:buAutoNum type="arabicPeriod"/>
            </a:pPr>
            <a:r>
              <a:rPr kumimoji="1" lang="en-US" altLang="zh-CN" sz="1600" b="1" dirty="0">
                <a:latin typeface="微软雅黑" panose="020B0503020204020204" pitchFamily="34" charset="-122"/>
                <a:ea typeface="微软雅黑" panose="020B0503020204020204" pitchFamily="34" charset="-122"/>
              </a:rPr>
              <a:t>《Deep Learning with Python》 Francois Chollet</a:t>
            </a:r>
          </a:p>
          <a:p>
            <a:pPr marL="0" indent="0" algn="just">
              <a:lnSpc>
                <a:spcPct val="140000"/>
              </a:lnSpc>
              <a:spcBef>
                <a:spcPts val="0"/>
              </a:spcBef>
              <a:spcAft>
                <a:spcPts val="600"/>
              </a:spcAft>
              <a:buNone/>
            </a:pPr>
            <a:endParaRPr kumimoji="1" lang="zh-CN" altLang="en-US" sz="1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8817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C3D44FB7-A200-4129-9E92-DDF29E31EF3B}"/>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CrisscrossEtching trans="50000" pressure="20"/>
                    </a14:imgEffect>
                    <a14:imgEffect>
                      <a14:sharpenSoften amount="60000"/>
                    </a14:imgEffect>
                    <a14:imgEffect>
                      <a14:saturation sat="0"/>
                    </a14:imgEffect>
                  </a14:imgLayer>
                </a14:imgProps>
              </a:ext>
            </a:extLst>
          </a:blip>
          <a:stretch>
            <a:fillRect/>
          </a:stretch>
        </p:blipFill>
        <p:spPr>
          <a:xfrm>
            <a:off x="1" y="0"/>
            <a:ext cx="12191999" cy="6858001"/>
          </a:xfrm>
          <a:prstGeom prst="rect">
            <a:avLst/>
          </a:prstGeom>
          <a:noFill/>
        </p:spPr>
      </p:pic>
      <p:cxnSp>
        <p:nvCxnSpPr>
          <p:cNvPr id="24" name="Straight Connector 25">
            <a:extLst>
              <a:ext uri="{FF2B5EF4-FFF2-40B4-BE49-F238E27FC236}">
                <a16:creationId xmlns:a16="http://schemas.microsoft.com/office/drawing/2014/main" id="{EEB0E3FF-714E-455E-9E78-DB8B77CFBD67}"/>
              </a:ext>
            </a:extLst>
          </p:cNvPr>
          <p:cNvCxnSpPr/>
          <p:nvPr/>
        </p:nvCxnSpPr>
        <p:spPr>
          <a:xfrm>
            <a:off x="1184314" y="4066140"/>
            <a:ext cx="163049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75B7FAA7-6973-4B8F-A7C1-3A153E43B94C}"/>
              </a:ext>
            </a:extLst>
          </p:cNvPr>
          <p:cNvSpPr/>
          <p:nvPr/>
        </p:nvSpPr>
        <p:spPr>
          <a:xfrm>
            <a:off x="0" y="2169044"/>
            <a:ext cx="12192000" cy="2014054"/>
          </a:xfrm>
          <a:prstGeom prst="rect">
            <a:avLst/>
          </a:prstGeom>
          <a:solidFill>
            <a:srgbClr val="01559D"/>
          </a:solidFill>
          <a:ln>
            <a:solidFill>
              <a:srgbClr val="0155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sp>
        <p:nvSpPr>
          <p:cNvPr id="19" name="文本框 18">
            <a:extLst>
              <a:ext uri="{FF2B5EF4-FFF2-40B4-BE49-F238E27FC236}">
                <a16:creationId xmlns:a16="http://schemas.microsoft.com/office/drawing/2014/main" id="{9F2500D9-723A-40C3-B0DF-9A1A1141FFE3}"/>
              </a:ext>
            </a:extLst>
          </p:cNvPr>
          <p:cNvSpPr txBox="1"/>
          <p:nvPr/>
        </p:nvSpPr>
        <p:spPr>
          <a:xfrm>
            <a:off x="3689496" y="2529740"/>
            <a:ext cx="8502504" cy="923330"/>
          </a:xfrm>
          <a:prstGeom prst="rect">
            <a:avLst/>
          </a:prstGeom>
          <a:noFill/>
        </p:spPr>
        <p:txBody>
          <a:bodyPr wrap="square" rtlCol="0">
            <a:spAutoFit/>
          </a:bodyPr>
          <a:lstStyle/>
          <a:p>
            <a:pPr algn="ctr"/>
            <a:r>
              <a:rPr lang="en-US" altLang="zh-CN" sz="5400" spc="300" dirty="0">
                <a:solidFill>
                  <a:schemeClr val="bg1"/>
                </a:solidFill>
                <a:latin typeface="方正特雅宋简" panose="02000000000000000000" pitchFamily="2" charset="-122"/>
                <a:ea typeface="方正特雅宋简" panose="02000000000000000000" pitchFamily="2" charset="-122"/>
              </a:rPr>
              <a:t>RNN</a:t>
            </a:r>
            <a:r>
              <a:rPr lang="zh-CN" altLang="en-US" sz="5400" spc="300" dirty="0">
                <a:solidFill>
                  <a:schemeClr val="bg1"/>
                </a:solidFill>
                <a:latin typeface="方正特雅宋简" panose="02000000000000000000" pitchFamily="2" charset="-122"/>
                <a:ea typeface="方正特雅宋简" panose="02000000000000000000" pitchFamily="2" charset="-122"/>
              </a:rPr>
              <a:t>模型介绍</a:t>
            </a:r>
            <a:endParaRPr lang="en-US" altLang="zh-CN" sz="5400" spc="300" dirty="0">
              <a:solidFill>
                <a:schemeClr val="bg1"/>
              </a:solidFill>
              <a:latin typeface="方正特雅宋简" panose="02000000000000000000" pitchFamily="2" charset="-122"/>
              <a:ea typeface="方正特雅宋简" panose="02000000000000000000" pitchFamily="2" charset="-122"/>
            </a:endParaRPr>
          </a:p>
        </p:txBody>
      </p:sp>
      <p:sp>
        <p:nvSpPr>
          <p:cNvPr id="8" name="矩形 7">
            <a:extLst>
              <a:ext uri="{FF2B5EF4-FFF2-40B4-BE49-F238E27FC236}">
                <a16:creationId xmlns:a16="http://schemas.microsoft.com/office/drawing/2014/main" id="{429D5543-A651-4C17-B754-6BC2B7EA8701}"/>
              </a:ext>
            </a:extLst>
          </p:cNvPr>
          <p:cNvSpPr/>
          <p:nvPr/>
        </p:nvSpPr>
        <p:spPr>
          <a:xfrm>
            <a:off x="1438456" y="1855218"/>
            <a:ext cx="2251042" cy="2663848"/>
          </a:xfrm>
          <a:prstGeom prst="rect">
            <a:avLst/>
          </a:prstGeom>
          <a:noFill/>
          <a:ln w="76200">
            <a:solidFill>
              <a:srgbClr val="01559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cxnSp>
        <p:nvCxnSpPr>
          <p:cNvPr id="17" name="直接连接符 16">
            <a:extLst>
              <a:ext uri="{FF2B5EF4-FFF2-40B4-BE49-F238E27FC236}">
                <a16:creationId xmlns:a16="http://schemas.microsoft.com/office/drawing/2014/main" id="{E027ABFE-0BC0-493B-8AF6-755D2EE10E94}"/>
              </a:ext>
            </a:extLst>
          </p:cNvPr>
          <p:cNvCxnSpPr>
            <a:cxnSpLocks/>
          </p:cNvCxnSpPr>
          <p:nvPr/>
        </p:nvCxnSpPr>
        <p:spPr>
          <a:xfrm>
            <a:off x="1640858" y="4384156"/>
            <a:ext cx="1846237" cy="0"/>
          </a:xfrm>
          <a:prstGeom prst="line">
            <a:avLst/>
          </a:prstGeom>
          <a:ln w="57150">
            <a:solidFill>
              <a:srgbClr val="01559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0FECF3FD-F1F7-46FC-804D-5DF290798F5B}"/>
              </a:ext>
            </a:extLst>
          </p:cNvPr>
          <p:cNvSpPr txBox="1"/>
          <p:nvPr/>
        </p:nvSpPr>
        <p:spPr>
          <a:xfrm>
            <a:off x="1883813" y="2360463"/>
            <a:ext cx="1360326" cy="1631216"/>
          </a:xfrm>
          <a:prstGeom prst="rect">
            <a:avLst/>
          </a:prstGeom>
          <a:noFill/>
        </p:spPr>
        <p:txBody>
          <a:bodyPr wrap="square" rtlCol="0">
            <a:spAutoFit/>
          </a:bodyPr>
          <a:lstStyle/>
          <a:p>
            <a:pPr algn="ctr"/>
            <a:r>
              <a:rPr lang="en-US" altLang="zh-CN" sz="10000" b="1" dirty="0">
                <a:solidFill>
                  <a:schemeClr val="bg1"/>
                </a:solidFill>
                <a:effectLst>
                  <a:outerShdw blurRad="50800" dist="38100" dir="2700000" algn="tl" rotWithShape="0">
                    <a:prstClr val="black">
                      <a:alpha val="40000"/>
                    </a:prstClr>
                  </a:outerShdw>
                </a:effectLst>
                <a:latin typeface="Franklin Gothic" panose="020B7200000000000000" pitchFamily="34" charset="0"/>
                <a:ea typeface="方正特雅宋简" panose="02000000000000000000" pitchFamily="2" charset="-122"/>
              </a:rPr>
              <a:t>1</a:t>
            </a:r>
            <a:endParaRPr lang="zh-CN" altLang="en-US" sz="10000" b="1" dirty="0">
              <a:solidFill>
                <a:schemeClr val="bg1"/>
              </a:solidFill>
              <a:effectLst>
                <a:outerShdw blurRad="50800" dist="38100" dir="2700000" algn="tl" rotWithShape="0">
                  <a:prstClr val="black">
                    <a:alpha val="40000"/>
                  </a:prstClr>
                </a:outerShdw>
              </a:effectLst>
              <a:latin typeface="Franklin Gothic" panose="020B7200000000000000" pitchFamily="34" charset="0"/>
              <a:ea typeface="方正特雅宋简" panose="02000000000000000000" pitchFamily="2" charset="-122"/>
            </a:endParaRPr>
          </a:p>
        </p:txBody>
      </p:sp>
      <p:cxnSp>
        <p:nvCxnSpPr>
          <p:cNvPr id="20" name="直接连接符 19">
            <a:extLst>
              <a:ext uri="{FF2B5EF4-FFF2-40B4-BE49-F238E27FC236}">
                <a16:creationId xmlns:a16="http://schemas.microsoft.com/office/drawing/2014/main" id="{57F800D6-9B42-4AD0-94AF-1E4C674D5F14}"/>
              </a:ext>
            </a:extLst>
          </p:cNvPr>
          <p:cNvCxnSpPr>
            <a:cxnSpLocks/>
          </p:cNvCxnSpPr>
          <p:nvPr/>
        </p:nvCxnSpPr>
        <p:spPr>
          <a:xfrm>
            <a:off x="1640858" y="2006007"/>
            <a:ext cx="1846237" cy="0"/>
          </a:xfrm>
          <a:prstGeom prst="line">
            <a:avLst/>
          </a:prstGeom>
          <a:ln w="57150">
            <a:solidFill>
              <a:srgbClr val="01559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B1ED5742-5CB4-49B4-ADE6-8D9C7B5302E4}"/>
              </a:ext>
            </a:extLst>
          </p:cNvPr>
          <p:cNvPicPr>
            <a:picLocks noChangeAspect="1"/>
          </p:cNvPicPr>
          <p:nvPr/>
        </p:nvPicPr>
        <p:blipFill>
          <a:blip r:embed="rId5"/>
          <a:stretch>
            <a:fillRect/>
          </a:stretch>
        </p:blipFill>
        <p:spPr>
          <a:xfrm>
            <a:off x="8628185" y="657738"/>
            <a:ext cx="2627381" cy="347473"/>
          </a:xfrm>
          <a:prstGeom prst="rect">
            <a:avLst/>
          </a:prstGeom>
        </p:spPr>
      </p:pic>
    </p:spTree>
    <p:extLst>
      <p:ext uri="{BB962C8B-B14F-4D97-AF65-F5344CB8AC3E}">
        <p14:creationId xmlns:p14="http://schemas.microsoft.com/office/powerpoint/2010/main" val="3563738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直接连接符 36">
            <a:extLst>
              <a:ext uri="{FF2B5EF4-FFF2-40B4-BE49-F238E27FC236}">
                <a16:creationId xmlns:a16="http://schemas.microsoft.com/office/drawing/2014/main" id="{FBA0251B-1857-4019-AB51-A90A0ACBABF3}"/>
              </a:ext>
            </a:extLst>
          </p:cNvPr>
          <p:cNvCxnSpPr/>
          <p:nvPr/>
        </p:nvCxnSpPr>
        <p:spPr>
          <a:xfrm>
            <a:off x="760165" y="547178"/>
            <a:ext cx="0" cy="52881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314F4BA4-0D51-4E54-97BC-38977F77C997}"/>
              </a:ext>
            </a:extLst>
          </p:cNvPr>
          <p:cNvSpPr txBox="1"/>
          <p:nvPr/>
        </p:nvSpPr>
        <p:spPr>
          <a:xfrm>
            <a:off x="936435" y="478640"/>
            <a:ext cx="2359655" cy="584775"/>
          </a:xfrm>
          <a:prstGeom prst="rect">
            <a:avLst/>
          </a:prstGeom>
          <a:noFill/>
        </p:spPr>
        <p:txBody>
          <a:bodyPr wrap="square" rtlCol="0">
            <a:spAutoFit/>
          </a:bodyPr>
          <a:lstStyle/>
          <a:p>
            <a:r>
              <a:rPr lang="zh-CN" altLang="en-US" sz="3200" dirty="0">
                <a:solidFill>
                  <a:schemeClr val="bg1"/>
                </a:solidFill>
                <a:latin typeface="方正特雅宋简" panose="02000000000000000000" pitchFamily="2" charset="-122"/>
                <a:ea typeface="方正特雅宋简" panose="02000000000000000000" pitchFamily="2" charset="-122"/>
              </a:rPr>
              <a:t>论文答辩</a:t>
            </a:r>
          </a:p>
        </p:txBody>
      </p:sp>
      <p:sp>
        <p:nvSpPr>
          <p:cNvPr id="39" name="文本框 38">
            <a:extLst>
              <a:ext uri="{FF2B5EF4-FFF2-40B4-BE49-F238E27FC236}">
                <a16:creationId xmlns:a16="http://schemas.microsoft.com/office/drawing/2014/main" id="{2D309E04-42F0-49ED-97F9-E2BDC3315D69}"/>
              </a:ext>
            </a:extLst>
          </p:cNvPr>
          <p:cNvSpPr txBox="1"/>
          <p:nvPr/>
        </p:nvSpPr>
        <p:spPr>
          <a:xfrm>
            <a:off x="958469" y="488416"/>
            <a:ext cx="4494880" cy="646331"/>
          </a:xfrm>
          <a:prstGeom prst="rect">
            <a:avLst/>
          </a:prstGeom>
          <a:noFill/>
        </p:spPr>
        <p:txBody>
          <a:bodyPr wrap="square" rtlCol="0">
            <a:spAutoFit/>
          </a:bodyPr>
          <a:lstStyle/>
          <a:p>
            <a:r>
              <a:rPr lang="zh-CN" altLang="en-US" sz="3600" dirty="0">
                <a:latin typeface="方正特雅宋简" panose="02000000000000000000" pitchFamily="2" charset="-122"/>
                <a:ea typeface="方正特雅宋简" panose="02000000000000000000" pitchFamily="2" charset="-122"/>
              </a:rPr>
              <a:t>循环神经网络</a:t>
            </a:r>
            <a:r>
              <a:rPr lang="en-US" altLang="zh-CN" sz="3600" dirty="0">
                <a:latin typeface="方正特雅宋简" panose="02000000000000000000" pitchFamily="2" charset="-122"/>
                <a:ea typeface="方正特雅宋简" panose="02000000000000000000" pitchFamily="2" charset="-122"/>
              </a:rPr>
              <a:t>(RNN)</a:t>
            </a:r>
          </a:p>
        </p:txBody>
      </p:sp>
      <p:sp>
        <p:nvSpPr>
          <p:cNvPr id="41" name="矩形 40">
            <a:extLst>
              <a:ext uri="{FF2B5EF4-FFF2-40B4-BE49-F238E27FC236}">
                <a16:creationId xmlns:a16="http://schemas.microsoft.com/office/drawing/2014/main" id="{21395A1A-9FCE-4E40-92A3-B965F4C46537}"/>
              </a:ext>
            </a:extLst>
          </p:cNvPr>
          <p:cNvSpPr/>
          <p:nvPr/>
        </p:nvSpPr>
        <p:spPr>
          <a:xfrm>
            <a:off x="613799" y="547178"/>
            <a:ext cx="168400" cy="735579"/>
          </a:xfrm>
          <a:prstGeom prst="rect">
            <a:avLst/>
          </a:prstGeom>
          <a:solidFill>
            <a:srgbClr val="01559D"/>
          </a:solidFill>
          <a:ln>
            <a:solidFill>
              <a:srgbClr val="0155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pic>
        <p:nvPicPr>
          <p:cNvPr id="14" name="图片 13">
            <a:extLst>
              <a:ext uri="{FF2B5EF4-FFF2-40B4-BE49-F238E27FC236}">
                <a16:creationId xmlns:a16="http://schemas.microsoft.com/office/drawing/2014/main" id="{7E87ABFA-77F0-4F92-9584-2B78280A60F2}"/>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trans="20000" detail="10"/>
                    </a14:imgEffect>
                  </a14:imgLayer>
                </a14:imgProps>
              </a:ext>
            </a:extLst>
          </a:blip>
          <a:stretch>
            <a:fillRect/>
          </a:stretch>
        </p:blipFill>
        <p:spPr>
          <a:xfrm>
            <a:off x="8628185" y="657738"/>
            <a:ext cx="2627381" cy="347473"/>
          </a:xfrm>
          <a:prstGeom prst="rect">
            <a:avLst/>
          </a:prstGeom>
        </p:spPr>
      </p:pic>
      <p:sp>
        <p:nvSpPr>
          <p:cNvPr id="20" name="矩形: 折角 19">
            <a:extLst>
              <a:ext uri="{FF2B5EF4-FFF2-40B4-BE49-F238E27FC236}">
                <a16:creationId xmlns:a16="http://schemas.microsoft.com/office/drawing/2014/main" id="{204FFBAB-C4B2-45FA-BD5E-8B51DE1E82F6}"/>
              </a:ext>
            </a:extLst>
          </p:cNvPr>
          <p:cNvSpPr/>
          <p:nvPr/>
        </p:nvSpPr>
        <p:spPr>
          <a:xfrm>
            <a:off x="613798" y="1703521"/>
            <a:ext cx="5541342" cy="4329629"/>
          </a:xfrm>
          <a:prstGeom prst="foldedCorne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sp>
        <p:nvSpPr>
          <p:cNvPr id="12" name="book-with-bookmark_66127">
            <a:extLst>
              <a:ext uri="{FF2B5EF4-FFF2-40B4-BE49-F238E27FC236}">
                <a16:creationId xmlns:a16="http://schemas.microsoft.com/office/drawing/2014/main" id="{D34BBCC7-105C-1D4E-20E9-20C8F8DBAC72}"/>
              </a:ext>
            </a:extLst>
          </p:cNvPr>
          <p:cNvSpPr>
            <a:spLocks noChangeAspect="1"/>
          </p:cNvSpPr>
          <p:nvPr/>
        </p:nvSpPr>
        <p:spPr bwMode="auto">
          <a:xfrm>
            <a:off x="936435" y="1973324"/>
            <a:ext cx="600746" cy="444160"/>
          </a:xfrm>
          <a:custGeom>
            <a:avLst/>
            <a:gdLst>
              <a:gd name="connsiteX0" fmla="*/ 151125 w 609401"/>
              <a:gd name="connsiteY0" fmla="*/ 391073 h 450560"/>
              <a:gd name="connsiteX1" fmla="*/ 304699 w 609401"/>
              <a:gd name="connsiteY1" fmla="*/ 406374 h 450560"/>
              <a:gd name="connsiteX2" fmla="*/ 458274 w 609401"/>
              <a:gd name="connsiteY2" fmla="*/ 391073 h 450560"/>
              <a:gd name="connsiteX3" fmla="*/ 591092 w 609401"/>
              <a:gd name="connsiteY3" fmla="*/ 401435 h 450560"/>
              <a:gd name="connsiteX4" fmla="*/ 591415 w 609401"/>
              <a:gd name="connsiteY4" fmla="*/ 401489 h 450560"/>
              <a:gd name="connsiteX5" fmla="*/ 594964 w 609401"/>
              <a:gd name="connsiteY5" fmla="*/ 402240 h 450560"/>
              <a:gd name="connsiteX6" fmla="*/ 609052 w 609401"/>
              <a:gd name="connsiteY6" fmla="*/ 423286 h 450560"/>
              <a:gd name="connsiteX7" fmla="*/ 607708 w 609401"/>
              <a:gd name="connsiteY7" fmla="*/ 430266 h 450560"/>
              <a:gd name="connsiteX8" fmla="*/ 586629 w 609401"/>
              <a:gd name="connsiteY8" fmla="*/ 444386 h 450560"/>
              <a:gd name="connsiteX9" fmla="*/ 583134 w 609401"/>
              <a:gd name="connsiteY9" fmla="*/ 443688 h 450560"/>
              <a:gd name="connsiteX10" fmla="*/ 458274 w 609401"/>
              <a:gd name="connsiteY10" fmla="*/ 434078 h 450560"/>
              <a:gd name="connsiteX11" fmla="*/ 312012 w 609401"/>
              <a:gd name="connsiteY11" fmla="*/ 449271 h 450560"/>
              <a:gd name="connsiteX12" fmla="*/ 304699 w 609401"/>
              <a:gd name="connsiteY12" fmla="*/ 450560 h 450560"/>
              <a:gd name="connsiteX13" fmla="*/ 297386 w 609401"/>
              <a:gd name="connsiteY13" fmla="*/ 449271 h 450560"/>
              <a:gd name="connsiteX14" fmla="*/ 151125 w 609401"/>
              <a:gd name="connsiteY14" fmla="*/ 434078 h 450560"/>
              <a:gd name="connsiteX15" fmla="*/ 26318 w 609401"/>
              <a:gd name="connsiteY15" fmla="*/ 443688 h 450560"/>
              <a:gd name="connsiteX16" fmla="*/ 22823 w 609401"/>
              <a:gd name="connsiteY16" fmla="*/ 444386 h 450560"/>
              <a:gd name="connsiteX17" fmla="*/ 1744 w 609401"/>
              <a:gd name="connsiteY17" fmla="*/ 430266 h 450560"/>
              <a:gd name="connsiteX18" fmla="*/ 346 w 609401"/>
              <a:gd name="connsiteY18" fmla="*/ 423286 h 450560"/>
              <a:gd name="connsiteX19" fmla="*/ 14488 w 609401"/>
              <a:gd name="connsiteY19" fmla="*/ 402240 h 450560"/>
              <a:gd name="connsiteX20" fmla="*/ 17983 w 609401"/>
              <a:gd name="connsiteY20" fmla="*/ 401489 h 450560"/>
              <a:gd name="connsiteX21" fmla="*/ 18360 w 609401"/>
              <a:gd name="connsiteY21" fmla="*/ 401435 h 450560"/>
              <a:gd name="connsiteX22" fmla="*/ 151125 w 609401"/>
              <a:gd name="connsiteY22" fmla="*/ 391073 h 450560"/>
              <a:gd name="connsiteX23" fmla="*/ 409876 w 609401"/>
              <a:gd name="connsiteY23" fmla="*/ 2188 h 450560"/>
              <a:gd name="connsiteX24" fmla="*/ 409876 w 609401"/>
              <a:gd name="connsiteY24" fmla="*/ 95506 h 450560"/>
              <a:gd name="connsiteX25" fmla="*/ 426869 w 609401"/>
              <a:gd name="connsiteY25" fmla="*/ 104205 h 450560"/>
              <a:gd name="connsiteX26" fmla="*/ 451069 w 609401"/>
              <a:gd name="connsiteY26" fmla="*/ 87023 h 450560"/>
              <a:gd name="connsiteX27" fmla="*/ 463545 w 609401"/>
              <a:gd name="connsiteY27" fmla="*/ 87023 h 450560"/>
              <a:gd name="connsiteX28" fmla="*/ 487691 w 609401"/>
              <a:gd name="connsiteY28" fmla="*/ 104205 h 450560"/>
              <a:gd name="connsiteX29" fmla="*/ 504684 w 609401"/>
              <a:gd name="connsiteY29" fmla="*/ 95506 h 450560"/>
              <a:gd name="connsiteX30" fmla="*/ 504684 w 609401"/>
              <a:gd name="connsiteY30" fmla="*/ 3208 h 450560"/>
              <a:gd name="connsiteX31" fmla="*/ 588845 w 609401"/>
              <a:gd name="connsiteY31" fmla="*/ 21464 h 450560"/>
              <a:gd name="connsiteX32" fmla="*/ 601321 w 609401"/>
              <a:gd name="connsiteY32" fmla="*/ 38484 h 450560"/>
              <a:gd name="connsiteX33" fmla="*/ 601321 w 609401"/>
              <a:gd name="connsiteY33" fmla="*/ 360589 h 450560"/>
              <a:gd name="connsiteX34" fmla="*/ 583467 w 609401"/>
              <a:gd name="connsiteY34" fmla="*/ 378469 h 450560"/>
              <a:gd name="connsiteX35" fmla="*/ 579703 w 609401"/>
              <a:gd name="connsiteY35" fmla="*/ 378039 h 450560"/>
              <a:gd name="connsiteX36" fmla="*/ 453005 w 609401"/>
              <a:gd name="connsiteY36" fmla="*/ 367623 h 450560"/>
              <a:gd name="connsiteX37" fmla="*/ 316519 w 609401"/>
              <a:gd name="connsiteY37" fmla="*/ 380348 h 450560"/>
              <a:gd name="connsiteX38" fmla="*/ 316519 w 609401"/>
              <a:gd name="connsiteY38" fmla="*/ 21625 h 450560"/>
              <a:gd name="connsiteX39" fmla="*/ 409876 w 609401"/>
              <a:gd name="connsiteY39" fmla="*/ 2188 h 450560"/>
              <a:gd name="connsiteX40" fmla="*/ 156447 w 609401"/>
              <a:gd name="connsiteY40" fmla="*/ 0 h 450560"/>
              <a:gd name="connsiteX41" fmla="*/ 292879 w 609401"/>
              <a:gd name="connsiteY41" fmla="*/ 21641 h 450560"/>
              <a:gd name="connsiteX42" fmla="*/ 292879 w 609401"/>
              <a:gd name="connsiteY42" fmla="*/ 380347 h 450560"/>
              <a:gd name="connsiteX43" fmla="*/ 156447 w 609401"/>
              <a:gd name="connsiteY43" fmla="*/ 367567 h 450560"/>
              <a:gd name="connsiteX44" fmla="*/ 29749 w 609401"/>
              <a:gd name="connsiteY44" fmla="*/ 378038 h 450560"/>
              <a:gd name="connsiteX45" fmla="*/ 25931 w 609401"/>
              <a:gd name="connsiteY45" fmla="*/ 378468 h 450560"/>
              <a:gd name="connsiteX46" fmla="*/ 8077 w 609401"/>
              <a:gd name="connsiteY46" fmla="*/ 360586 h 450560"/>
              <a:gd name="connsiteX47" fmla="*/ 8077 w 609401"/>
              <a:gd name="connsiteY47" fmla="*/ 38502 h 450560"/>
              <a:gd name="connsiteX48" fmla="*/ 20553 w 609401"/>
              <a:gd name="connsiteY48" fmla="*/ 21479 h 450560"/>
              <a:gd name="connsiteX49" fmla="*/ 156447 w 609401"/>
              <a:gd name="connsiteY49" fmla="*/ 0 h 45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9401" h="450560">
                <a:moveTo>
                  <a:pt x="151125" y="391073"/>
                </a:moveTo>
                <a:cubicBezTo>
                  <a:pt x="214953" y="391073"/>
                  <a:pt x="272543" y="396871"/>
                  <a:pt x="304699" y="406374"/>
                </a:cubicBezTo>
                <a:cubicBezTo>
                  <a:pt x="336909" y="396871"/>
                  <a:pt x="394500" y="391073"/>
                  <a:pt x="458274" y="391073"/>
                </a:cubicBezTo>
                <a:cubicBezTo>
                  <a:pt x="509197" y="391073"/>
                  <a:pt x="557538" y="394831"/>
                  <a:pt x="591092" y="401435"/>
                </a:cubicBezTo>
                <a:cubicBezTo>
                  <a:pt x="591200" y="401435"/>
                  <a:pt x="591307" y="401489"/>
                  <a:pt x="591415" y="401489"/>
                </a:cubicBezTo>
                <a:lnTo>
                  <a:pt x="594964" y="402240"/>
                </a:lnTo>
                <a:cubicBezTo>
                  <a:pt x="604697" y="404173"/>
                  <a:pt x="610988" y="413622"/>
                  <a:pt x="609052" y="423286"/>
                </a:cubicBezTo>
                <a:lnTo>
                  <a:pt x="607708" y="430266"/>
                </a:lnTo>
                <a:cubicBezTo>
                  <a:pt x="605772" y="440037"/>
                  <a:pt x="596308" y="446319"/>
                  <a:pt x="586629" y="444386"/>
                </a:cubicBezTo>
                <a:lnTo>
                  <a:pt x="583134" y="443688"/>
                </a:lnTo>
                <a:cubicBezTo>
                  <a:pt x="552215" y="437567"/>
                  <a:pt x="506669" y="434078"/>
                  <a:pt x="458274" y="434078"/>
                </a:cubicBezTo>
                <a:cubicBezTo>
                  <a:pt x="386219" y="434078"/>
                  <a:pt x="332876" y="441755"/>
                  <a:pt x="312012" y="449271"/>
                </a:cubicBezTo>
                <a:cubicBezTo>
                  <a:pt x="309646" y="450130"/>
                  <a:pt x="307173" y="450560"/>
                  <a:pt x="304699" y="450560"/>
                </a:cubicBezTo>
                <a:cubicBezTo>
                  <a:pt x="302279" y="450560"/>
                  <a:pt x="299752" y="450130"/>
                  <a:pt x="297386" y="449271"/>
                </a:cubicBezTo>
                <a:cubicBezTo>
                  <a:pt x="276522" y="441648"/>
                  <a:pt x="223180" y="434078"/>
                  <a:pt x="151125" y="434078"/>
                </a:cubicBezTo>
                <a:cubicBezTo>
                  <a:pt x="102729" y="434078"/>
                  <a:pt x="57238" y="437567"/>
                  <a:pt x="26318" y="443688"/>
                </a:cubicBezTo>
                <a:lnTo>
                  <a:pt x="22823" y="444386"/>
                </a:lnTo>
                <a:cubicBezTo>
                  <a:pt x="13036" y="446319"/>
                  <a:pt x="3680" y="439930"/>
                  <a:pt x="1744" y="430266"/>
                </a:cubicBezTo>
                <a:lnTo>
                  <a:pt x="346" y="423286"/>
                </a:lnTo>
                <a:cubicBezTo>
                  <a:pt x="-1590" y="413515"/>
                  <a:pt x="4809" y="404173"/>
                  <a:pt x="14488" y="402240"/>
                </a:cubicBezTo>
                <a:lnTo>
                  <a:pt x="17983" y="401489"/>
                </a:lnTo>
                <a:cubicBezTo>
                  <a:pt x="18145" y="401489"/>
                  <a:pt x="18199" y="401435"/>
                  <a:pt x="18360" y="401435"/>
                </a:cubicBezTo>
                <a:cubicBezTo>
                  <a:pt x="51860" y="394831"/>
                  <a:pt x="100256" y="391073"/>
                  <a:pt x="151125" y="391073"/>
                </a:cubicBezTo>
                <a:close/>
                <a:moveTo>
                  <a:pt x="409876" y="2188"/>
                </a:moveTo>
                <a:lnTo>
                  <a:pt x="409876" y="95506"/>
                </a:lnTo>
                <a:cubicBezTo>
                  <a:pt x="409876" y="104205"/>
                  <a:pt x="419771" y="109306"/>
                  <a:pt x="426869" y="104205"/>
                </a:cubicBezTo>
                <a:lnTo>
                  <a:pt x="451069" y="87023"/>
                </a:lnTo>
                <a:cubicBezTo>
                  <a:pt x="454779" y="84392"/>
                  <a:pt x="459781" y="84392"/>
                  <a:pt x="463545" y="87023"/>
                </a:cubicBezTo>
                <a:lnTo>
                  <a:pt x="487691" y="104205"/>
                </a:lnTo>
                <a:cubicBezTo>
                  <a:pt x="494789" y="109306"/>
                  <a:pt x="504684" y="104205"/>
                  <a:pt x="504684" y="95506"/>
                </a:cubicBezTo>
                <a:lnTo>
                  <a:pt x="504684" y="3208"/>
                </a:lnTo>
                <a:cubicBezTo>
                  <a:pt x="542328" y="7879"/>
                  <a:pt x="572820" y="16309"/>
                  <a:pt x="588845" y="21464"/>
                </a:cubicBezTo>
                <a:cubicBezTo>
                  <a:pt x="596320" y="23826"/>
                  <a:pt x="601321" y="30699"/>
                  <a:pt x="601321" y="38484"/>
                </a:cubicBezTo>
                <a:lnTo>
                  <a:pt x="601321" y="360589"/>
                </a:lnTo>
                <a:cubicBezTo>
                  <a:pt x="601321" y="370683"/>
                  <a:pt x="593093" y="378469"/>
                  <a:pt x="583467" y="378469"/>
                </a:cubicBezTo>
                <a:cubicBezTo>
                  <a:pt x="582177" y="378469"/>
                  <a:pt x="580994" y="378361"/>
                  <a:pt x="579703" y="378039"/>
                </a:cubicBezTo>
                <a:cubicBezTo>
                  <a:pt x="549803" y="371596"/>
                  <a:pt x="504093" y="367623"/>
                  <a:pt x="453005" y="367623"/>
                </a:cubicBezTo>
                <a:cubicBezTo>
                  <a:pt x="396001" y="367623"/>
                  <a:pt x="345774" y="372670"/>
                  <a:pt x="316519" y="380348"/>
                </a:cubicBezTo>
                <a:lnTo>
                  <a:pt x="316519" y="21625"/>
                </a:lnTo>
                <a:cubicBezTo>
                  <a:pt x="333674" y="16094"/>
                  <a:pt x="367822" y="6591"/>
                  <a:pt x="409876" y="2188"/>
                </a:cubicBezTo>
                <a:close/>
                <a:moveTo>
                  <a:pt x="156447" y="0"/>
                </a:moveTo>
                <a:cubicBezTo>
                  <a:pt x="217699" y="0"/>
                  <a:pt x="270239" y="14391"/>
                  <a:pt x="292879" y="21641"/>
                </a:cubicBezTo>
                <a:lnTo>
                  <a:pt x="292879" y="380347"/>
                </a:lnTo>
                <a:cubicBezTo>
                  <a:pt x="263625" y="372668"/>
                  <a:pt x="213451" y="367567"/>
                  <a:pt x="156447" y="367567"/>
                </a:cubicBezTo>
                <a:cubicBezTo>
                  <a:pt x="105306" y="367567"/>
                  <a:pt x="59703" y="371648"/>
                  <a:pt x="29749" y="378038"/>
                </a:cubicBezTo>
                <a:cubicBezTo>
                  <a:pt x="28459" y="378306"/>
                  <a:pt x="27168" y="378468"/>
                  <a:pt x="25931" y="378468"/>
                </a:cubicBezTo>
                <a:cubicBezTo>
                  <a:pt x="16359" y="378468"/>
                  <a:pt x="8077" y="370681"/>
                  <a:pt x="8077" y="360586"/>
                </a:cubicBezTo>
                <a:lnTo>
                  <a:pt x="8077" y="38502"/>
                </a:lnTo>
                <a:cubicBezTo>
                  <a:pt x="8077" y="30716"/>
                  <a:pt x="13132" y="23842"/>
                  <a:pt x="20553" y="21479"/>
                </a:cubicBezTo>
                <a:cubicBezTo>
                  <a:pt x="43516" y="14176"/>
                  <a:pt x="95733" y="0"/>
                  <a:pt x="156447" y="0"/>
                </a:cubicBezTo>
                <a:close/>
              </a:path>
            </a:pathLst>
          </a:custGeom>
          <a:solidFill>
            <a:srgbClr val="01559D"/>
          </a:solidFill>
          <a:ln>
            <a:noFill/>
          </a:ln>
        </p:spPr>
        <p:txBody>
          <a:bodyPr/>
          <a:lstStyle/>
          <a:p>
            <a:endParaRPr lang="zh-CN" altLang="en-US" dirty="0">
              <a:latin typeface="方正特雅宋简" panose="02000000000000000000" pitchFamily="2" charset="-122"/>
              <a:ea typeface="方正特雅宋简" panose="02000000000000000000" pitchFamily="2" charset="-122"/>
            </a:endParaRPr>
          </a:p>
        </p:txBody>
      </p:sp>
      <p:sp>
        <p:nvSpPr>
          <p:cNvPr id="13" name="文本框 12">
            <a:extLst>
              <a:ext uri="{FF2B5EF4-FFF2-40B4-BE49-F238E27FC236}">
                <a16:creationId xmlns:a16="http://schemas.microsoft.com/office/drawing/2014/main" id="{F03BB578-CAAF-3D02-7AC1-1C14AD8CD943}"/>
              </a:ext>
            </a:extLst>
          </p:cNvPr>
          <p:cNvSpPr txBox="1"/>
          <p:nvPr/>
        </p:nvSpPr>
        <p:spPr>
          <a:xfrm>
            <a:off x="782199" y="1998945"/>
            <a:ext cx="5201107" cy="3738780"/>
          </a:xfrm>
          <a:prstGeom prst="rect">
            <a:avLst/>
          </a:prstGeom>
          <a:noFill/>
        </p:spPr>
        <p:txBody>
          <a:bodyPr wrap="square">
            <a:spAutoFit/>
          </a:bodyPr>
          <a:lstStyle/>
          <a:p>
            <a:pPr marR="133350">
              <a:lnSpc>
                <a:spcPct val="150000"/>
              </a:lnSpc>
            </a:pPr>
            <a:r>
              <a:rPr lang="en-US" altLang="zh-CN" sz="2000" dirty="0"/>
              <a:t>	</a:t>
            </a:r>
            <a:r>
              <a:rPr lang="zh-CN" altLang="en-US" sz="2000" dirty="0"/>
              <a:t>循环神经网络是一种节点之间的连接沿着时间序列形成一个有向或无相图的人工神经网络，能够表现出时间上的动态行为。</a:t>
            </a:r>
            <a:endParaRPr lang="en-US" altLang="zh-CN" sz="2000" dirty="0"/>
          </a:p>
          <a:p>
            <a:pPr marR="133350">
              <a:lnSpc>
                <a:spcPct val="150000"/>
              </a:lnSpc>
            </a:pPr>
            <a:r>
              <a:rPr lang="en-US" altLang="zh-CN" sz="2000" dirty="0"/>
              <a:t>	</a:t>
            </a:r>
            <a:r>
              <a:rPr lang="zh-CN" altLang="en-US" sz="2000" dirty="0"/>
              <a:t>因此</a:t>
            </a:r>
            <a:r>
              <a:rPr lang="en-US" altLang="zh-CN" sz="2000" dirty="0"/>
              <a:t>RNN</a:t>
            </a:r>
            <a:r>
              <a:rPr lang="zh-CN" altLang="en-US" sz="2000" dirty="0"/>
              <a:t>适用于数据包含时间属性的情况，如时间序列。同样，在数据对上下文敏感的情况下，如在完成句子的情况下，反馈回路提供的记忆功能对充分的性能至关重要。</a:t>
            </a:r>
            <a:endParaRPr lang="en-US" altLang="zh-CN" sz="1400" kern="100" dirty="0">
              <a:latin typeface="+mn-ea"/>
            </a:endParaRPr>
          </a:p>
        </p:txBody>
      </p:sp>
      <p:pic>
        <p:nvPicPr>
          <p:cNvPr id="2" name="图片 1">
            <a:extLst>
              <a:ext uri="{FF2B5EF4-FFF2-40B4-BE49-F238E27FC236}">
                <a16:creationId xmlns:a16="http://schemas.microsoft.com/office/drawing/2014/main" id="{B0CF4469-F83A-FF61-ADD9-48D43959DB2D}"/>
              </a:ext>
            </a:extLst>
          </p:cNvPr>
          <p:cNvPicPr>
            <a:picLocks noChangeAspect="1"/>
          </p:cNvPicPr>
          <p:nvPr/>
        </p:nvPicPr>
        <p:blipFill>
          <a:blip r:embed="rId5"/>
          <a:stretch>
            <a:fillRect/>
          </a:stretch>
        </p:blipFill>
        <p:spPr>
          <a:xfrm>
            <a:off x="6587733" y="1703521"/>
            <a:ext cx="4667832" cy="4531116"/>
          </a:xfrm>
          <a:prstGeom prst="rect">
            <a:avLst/>
          </a:prstGeom>
        </p:spPr>
      </p:pic>
    </p:spTree>
    <p:extLst>
      <p:ext uri="{BB962C8B-B14F-4D97-AF65-F5344CB8AC3E}">
        <p14:creationId xmlns:p14="http://schemas.microsoft.com/office/powerpoint/2010/main" val="1531302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0D7B8971-0071-4F44-9A23-914558C521B6}"/>
              </a:ext>
            </a:extLst>
          </p:cNvPr>
          <p:cNvSpPr txBox="1"/>
          <p:nvPr/>
        </p:nvSpPr>
        <p:spPr>
          <a:xfrm>
            <a:off x="936434" y="364340"/>
            <a:ext cx="4847421" cy="584775"/>
          </a:xfrm>
          <a:prstGeom prst="rect">
            <a:avLst/>
          </a:prstGeom>
          <a:noFill/>
        </p:spPr>
        <p:txBody>
          <a:bodyPr wrap="square" rtlCol="0">
            <a:spAutoFit/>
          </a:bodyPr>
          <a:lstStyle/>
          <a:p>
            <a:r>
              <a:rPr lang="zh-CN" altLang="en-US" sz="3200" dirty="0">
                <a:solidFill>
                  <a:schemeClr val="bg1"/>
                </a:solidFill>
                <a:latin typeface="方正特雅宋简" panose="02000000000000000000" pitchFamily="2" charset="-122"/>
                <a:ea typeface="方正特雅宋简" panose="02000000000000000000" pitchFamily="2" charset="-122"/>
              </a:rPr>
              <a:t>论文答辩</a:t>
            </a:r>
          </a:p>
        </p:txBody>
      </p:sp>
      <p:sp>
        <p:nvSpPr>
          <p:cNvPr id="4" name="矩形 3">
            <a:extLst>
              <a:ext uri="{FF2B5EF4-FFF2-40B4-BE49-F238E27FC236}">
                <a16:creationId xmlns:a16="http://schemas.microsoft.com/office/drawing/2014/main" id="{6577A7D8-E340-4A9F-95A0-A1AEBA39BB96}"/>
              </a:ext>
            </a:extLst>
          </p:cNvPr>
          <p:cNvSpPr/>
          <p:nvPr/>
        </p:nvSpPr>
        <p:spPr>
          <a:xfrm>
            <a:off x="9051271" y="391599"/>
            <a:ext cx="2204295" cy="633878"/>
          </a:xfrm>
          <a:prstGeom prst="rect">
            <a:avLst/>
          </a:prstGeom>
          <a:blipFill dpi="0" rotWithShape="1">
            <a:blip r:embed="rId2">
              <a:alphaModFix amt="36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sp>
        <p:nvSpPr>
          <p:cNvPr id="25" name="文本框 24">
            <a:extLst>
              <a:ext uri="{FF2B5EF4-FFF2-40B4-BE49-F238E27FC236}">
                <a16:creationId xmlns:a16="http://schemas.microsoft.com/office/drawing/2014/main" id="{9BE97760-F560-408A-B129-D3C38FEF23D3}"/>
              </a:ext>
            </a:extLst>
          </p:cNvPr>
          <p:cNvSpPr txBox="1"/>
          <p:nvPr/>
        </p:nvSpPr>
        <p:spPr>
          <a:xfrm>
            <a:off x="936434" y="364340"/>
            <a:ext cx="4847421" cy="584775"/>
          </a:xfrm>
          <a:prstGeom prst="rect">
            <a:avLst/>
          </a:prstGeom>
          <a:noFill/>
        </p:spPr>
        <p:txBody>
          <a:bodyPr wrap="square" rtlCol="0">
            <a:spAutoFit/>
          </a:bodyPr>
          <a:lstStyle/>
          <a:p>
            <a:r>
              <a:rPr lang="zh-CN" altLang="en-US" sz="3200" dirty="0">
                <a:solidFill>
                  <a:schemeClr val="bg1"/>
                </a:solidFill>
                <a:latin typeface="方正特雅宋简" panose="02000000000000000000" pitchFamily="2" charset="-122"/>
                <a:ea typeface="方正特雅宋简" panose="02000000000000000000" pitchFamily="2" charset="-122"/>
              </a:rPr>
              <a:t>论文答辩</a:t>
            </a:r>
          </a:p>
        </p:txBody>
      </p:sp>
      <p:sp>
        <p:nvSpPr>
          <p:cNvPr id="29" name="矩形 28">
            <a:extLst>
              <a:ext uri="{FF2B5EF4-FFF2-40B4-BE49-F238E27FC236}">
                <a16:creationId xmlns:a16="http://schemas.microsoft.com/office/drawing/2014/main" id="{73C5156C-B637-44BC-B5BD-F8E3A8CFF201}"/>
              </a:ext>
            </a:extLst>
          </p:cNvPr>
          <p:cNvSpPr/>
          <p:nvPr/>
        </p:nvSpPr>
        <p:spPr>
          <a:xfrm>
            <a:off x="9150423" y="315237"/>
            <a:ext cx="2204295" cy="633878"/>
          </a:xfrm>
          <a:prstGeom prst="rect">
            <a:avLst/>
          </a:prstGeom>
          <a:blipFill dpi="0" rotWithShape="1">
            <a:blip r:embed="rId2">
              <a:alphaModFix amt="36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cxnSp>
        <p:nvCxnSpPr>
          <p:cNvPr id="35" name="直接连接符 34">
            <a:extLst>
              <a:ext uri="{FF2B5EF4-FFF2-40B4-BE49-F238E27FC236}">
                <a16:creationId xmlns:a16="http://schemas.microsoft.com/office/drawing/2014/main" id="{B0CDB23B-6099-4381-A917-73F5FAF8B6F9}"/>
              </a:ext>
            </a:extLst>
          </p:cNvPr>
          <p:cNvCxnSpPr/>
          <p:nvPr/>
        </p:nvCxnSpPr>
        <p:spPr>
          <a:xfrm>
            <a:off x="760165" y="547178"/>
            <a:ext cx="0" cy="52881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B8BFF3E4-334C-4241-A739-45295C60B629}"/>
              </a:ext>
            </a:extLst>
          </p:cNvPr>
          <p:cNvSpPr txBox="1"/>
          <p:nvPr/>
        </p:nvSpPr>
        <p:spPr>
          <a:xfrm>
            <a:off x="936435" y="478640"/>
            <a:ext cx="2359655" cy="584775"/>
          </a:xfrm>
          <a:prstGeom prst="rect">
            <a:avLst/>
          </a:prstGeom>
          <a:noFill/>
        </p:spPr>
        <p:txBody>
          <a:bodyPr wrap="square" rtlCol="0">
            <a:spAutoFit/>
          </a:bodyPr>
          <a:lstStyle/>
          <a:p>
            <a:r>
              <a:rPr lang="zh-CN" altLang="en-US" sz="3200" dirty="0">
                <a:solidFill>
                  <a:schemeClr val="bg1"/>
                </a:solidFill>
                <a:latin typeface="方正特雅宋简" panose="02000000000000000000" pitchFamily="2" charset="-122"/>
                <a:ea typeface="方正特雅宋简" panose="02000000000000000000" pitchFamily="2" charset="-122"/>
              </a:rPr>
              <a:t>论文答辩</a:t>
            </a:r>
          </a:p>
        </p:txBody>
      </p:sp>
      <p:sp>
        <p:nvSpPr>
          <p:cNvPr id="37" name="文本框 36">
            <a:extLst>
              <a:ext uri="{FF2B5EF4-FFF2-40B4-BE49-F238E27FC236}">
                <a16:creationId xmlns:a16="http://schemas.microsoft.com/office/drawing/2014/main" id="{3B7C8D1E-F4A0-47DD-A77F-6D32D42C37AE}"/>
              </a:ext>
            </a:extLst>
          </p:cNvPr>
          <p:cNvSpPr txBox="1"/>
          <p:nvPr/>
        </p:nvSpPr>
        <p:spPr>
          <a:xfrm>
            <a:off x="958469" y="488416"/>
            <a:ext cx="4166265" cy="646331"/>
          </a:xfrm>
          <a:prstGeom prst="rect">
            <a:avLst/>
          </a:prstGeom>
          <a:noFill/>
        </p:spPr>
        <p:txBody>
          <a:bodyPr wrap="square" rtlCol="0">
            <a:spAutoFit/>
          </a:bodyPr>
          <a:lstStyle/>
          <a:p>
            <a:r>
              <a:rPr lang="en-US" altLang="zh-CN" sz="3600" dirty="0">
                <a:latin typeface="方正特雅宋简" panose="02000000000000000000" pitchFamily="2" charset="-122"/>
                <a:ea typeface="方正特雅宋简" panose="02000000000000000000" pitchFamily="2" charset="-122"/>
              </a:rPr>
              <a:t>RNN</a:t>
            </a:r>
            <a:r>
              <a:rPr lang="zh-CN" altLang="en-US" sz="3600" dirty="0">
                <a:latin typeface="方正特雅宋简" panose="02000000000000000000" pitchFamily="2" charset="-122"/>
                <a:ea typeface="方正特雅宋简" panose="02000000000000000000" pitchFamily="2" charset="-122"/>
              </a:rPr>
              <a:t>模型应用领域</a:t>
            </a:r>
            <a:endParaRPr lang="en-US" altLang="zh-CN" sz="3600" dirty="0">
              <a:latin typeface="方正特雅宋简" panose="02000000000000000000" pitchFamily="2" charset="-122"/>
              <a:ea typeface="方正特雅宋简" panose="02000000000000000000" pitchFamily="2" charset="-122"/>
            </a:endParaRPr>
          </a:p>
        </p:txBody>
      </p:sp>
      <p:sp>
        <p:nvSpPr>
          <p:cNvPr id="38" name="矩形 37">
            <a:extLst>
              <a:ext uri="{FF2B5EF4-FFF2-40B4-BE49-F238E27FC236}">
                <a16:creationId xmlns:a16="http://schemas.microsoft.com/office/drawing/2014/main" id="{72879B8F-1EF9-4434-94B3-24AF8C69C534}"/>
              </a:ext>
            </a:extLst>
          </p:cNvPr>
          <p:cNvSpPr/>
          <p:nvPr/>
        </p:nvSpPr>
        <p:spPr>
          <a:xfrm>
            <a:off x="613799" y="547178"/>
            <a:ext cx="168400" cy="735579"/>
          </a:xfrm>
          <a:prstGeom prst="rect">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pic>
        <p:nvPicPr>
          <p:cNvPr id="24" name="图片 23">
            <a:extLst>
              <a:ext uri="{FF2B5EF4-FFF2-40B4-BE49-F238E27FC236}">
                <a16:creationId xmlns:a16="http://schemas.microsoft.com/office/drawing/2014/main" id="{50CCEF3D-F56B-4695-80CB-13883FFF9B04}"/>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trans="20000" detail="10"/>
                    </a14:imgEffect>
                  </a14:imgLayer>
                </a14:imgProps>
              </a:ext>
            </a:extLst>
          </a:blip>
          <a:stretch>
            <a:fillRect/>
          </a:stretch>
        </p:blipFill>
        <p:spPr>
          <a:xfrm>
            <a:off x="8628185" y="657738"/>
            <a:ext cx="2627381" cy="347473"/>
          </a:xfrm>
          <a:prstGeom prst="rect">
            <a:avLst/>
          </a:prstGeom>
        </p:spPr>
      </p:pic>
      <p:sp>
        <p:nvSpPr>
          <p:cNvPr id="31" name="文本框 30">
            <a:extLst>
              <a:ext uri="{FF2B5EF4-FFF2-40B4-BE49-F238E27FC236}">
                <a16:creationId xmlns:a16="http://schemas.microsoft.com/office/drawing/2014/main" id="{7D46FD8D-C8A2-4255-96BB-082D3EB09BFB}"/>
              </a:ext>
            </a:extLst>
          </p:cNvPr>
          <p:cNvSpPr txBox="1"/>
          <p:nvPr/>
        </p:nvSpPr>
        <p:spPr>
          <a:xfrm>
            <a:off x="1503388" y="3079571"/>
            <a:ext cx="3395293" cy="853567"/>
          </a:xfrm>
          <a:prstGeom prst="rect">
            <a:avLst/>
          </a:prstGeom>
          <a:noFill/>
        </p:spPr>
        <p:txBody>
          <a:bodyPr wrap="square" rtlCol="0">
            <a:spAutoFit/>
          </a:bodyPr>
          <a:lstStyle/>
          <a:p>
            <a:pPr algn="ctr">
              <a:lnSpc>
                <a:spcPct val="130000"/>
              </a:lnSpc>
            </a:pPr>
            <a:r>
              <a:rPr lang="en-US" altLang="zh-CN" sz="2000" dirty="0">
                <a:solidFill>
                  <a:srgbClr val="01559D"/>
                </a:solidFill>
                <a:latin typeface="方正特雅宋简" panose="02000000000000000000" pitchFamily="2" charset="-122"/>
                <a:ea typeface="方正特雅宋简" panose="02000000000000000000" pitchFamily="2" charset="-122"/>
              </a:rPr>
              <a:t>Automatic language translation</a:t>
            </a:r>
          </a:p>
        </p:txBody>
      </p:sp>
      <p:sp>
        <p:nvSpPr>
          <p:cNvPr id="34" name="文本框 33">
            <a:extLst>
              <a:ext uri="{FF2B5EF4-FFF2-40B4-BE49-F238E27FC236}">
                <a16:creationId xmlns:a16="http://schemas.microsoft.com/office/drawing/2014/main" id="{B38D9AB8-D2C5-44C9-B41A-8B0C086A2D10}"/>
              </a:ext>
            </a:extLst>
          </p:cNvPr>
          <p:cNvSpPr txBox="1"/>
          <p:nvPr/>
        </p:nvSpPr>
        <p:spPr>
          <a:xfrm>
            <a:off x="4798827" y="1548608"/>
            <a:ext cx="2594344" cy="853567"/>
          </a:xfrm>
          <a:prstGeom prst="rect">
            <a:avLst/>
          </a:prstGeom>
          <a:noFill/>
        </p:spPr>
        <p:txBody>
          <a:bodyPr wrap="square" rtlCol="0">
            <a:spAutoFit/>
          </a:bodyPr>
          <a:lstStyle/>
          <a:p>
            <a:pPr algn="ctr">
              <a:lnSpc>
                <a:spcPct val="130000"/>
              </a:lnSpc>
            </a:pPr>
            <a:r>
              <a:rPr lang="en-US" altLang="zh-CN" sz="2000" dirty="0">
                <a:solidFill>
                  <a:srgbClr val="FF0000"/>
                </a:solidFill>
                <a:latin typeface="方正特雅宋简" panose="02000000000000000000" pitchFamily="2" charset="-122"/>
                <a:ea typeface="方正特雅宋简" panose="02000000000000000000" pitchFamily="2" charset="-122"/>
              </a:rPr>
              <a:t>Text classification and generation</a:t>
            </a:r>
          </a:p>
        </p:txBody>
      </p:sp>
      <p:sp>
        <p:nvSpPr>
          <p:cNvPr id="39" name="文本框 38">
            <a:extLst>
              <a:ext uri="{FF2B5EF4-FFF2-40B4-BE49-F238E27FC236}">
                <a16:creationId xmlns:a16="http://schemas.microsoft.com/office/drawing/2014/main" id="{AA4BDC88-95FC-497D-B6E1-BEE0CDCF5271}"/>
              </a:ext>
            </a:extLst>
          </p:cNvPr>
          <p:cNvSpPr txBox="1"/>
          <p:nvPr/>
        </p:nvSpPr>
        <p:spPr>
          <a:xfrm>
            <a:off x="7657696" y="3088484"/>
            <a:ext cx="2787150" cy="453457"/>
          </a:xfrm>
          <a:prstGeom prst="rect">
            <a:avLst/>
          </a:prstGeom>
          <a:noFill/>
        </p:spPr>
        <p:txBody>
          <a:bodyPr wrap="square" rtlCol="0">
            <a:spAutoFit/>
          </a:bodyPr>
          <a:lstStyle/>
          <a:p>
            <a:pPr algn="ctr">
              <a:lnSpc>
                <a:spcPct val="130000"/>
              </a:lnSpc>
            </a:pPr>
            <a:r>
              <a:rPr lang="en-US" altLang="zh-CN" sz="2000" dirty="0">
                <a:solidFill>
                  <a:srgbClr val="01559D"/>
                </a:solidFill>
                <a:latin typeface="方正特雅宋简" panose="02000000000000000000" pitchFamily="2" charset="-122"/>
                <a:ea typeface="方正特雅宋简" panose="02000000000000000000" pitchFamily="2" charset="-122"/>
              </a:rPr>
              <a:t>Image classification</a:t>
            </a:r>
            <a:endParaRPr lang="zh-CN" altLang="en-US" dirty="0">
              <a:solidFill>
                <a:schemeClr val="tx1">
                  <a:lumMod val="50000"/>
                  <a:lumOff val="50000"/>
                </a:schemeClr>
              </a:solidFill>
              <a:latin typeface="思源黑体" panose="020B0400000000000000" pitchFamily="34" charset="-122"/>
              <a:ea typeface="思源黑体" panose="020B0400000000000000" pitchFamily="34" charset="-122"/>
            </a:endParaRPr>
          </a:p>
        </p:txBody>
      </p:sp>
      <p:sp>
        <p:nvSpPr>
          <p:cNvPr id="40" name="文本框 39">
            <a:extLst>
              <a:ext uri="{FF2B5EF4-FFF2-40B4-BE49-F238E27FC236}">
                <a16:creationId xmlns:a16="http://schemas.microsoft.com/office/drawing/2014/main" id="{78DB48C1-FA74-4921-82EA-F475F5220A5B}"/>
              </a:ext>
            </a:extLst>
          </p:cNvPr>
          <p:cNvSpPr txBox="1"/>
          <p:nvPr/>
        </p:nvSpPr>
        <p:spPr>
          <a:xfrm>
            <a:off x="6660959" y="5309392"/>
            <a:ext cx="3783887" cy="853567"/>
          </a:xfrm>
          <a:prstGeom prst="rect">
            <a:avLst/>
          </a:prstGeom>
          <a:noFill/>
        </p:spPr>
        <p:txBody>
          <a:bodyPr wrap="square" rtlCol="0">
            <a:spAutoFit/>
          </a:bodyPr>
          <a:lstStyle/>
          <a:p>
            <a:pPr algn="ctr">
              <a:lnSpc>
                <a:spcPct val="130000"/>
              </a:lnSpc>
            </a:pPr>
            <a:r>
              <a:rPr lang="en-US" altLang="zh-CN" sz="2000" dirty="0">
                <a:solidFill>
                  <a:srgbClr val="01559D"/>
                </a:solidFill>
                <a:latin typeface="方正特雅宋简" panose="02000000000000000000" pitchFamily="2" charset="-122"/>
                <a:ea typeface="方正特雅宋简" panose="02000000000000000000" pitchFamily="2" charset="-122"/>
              </a:rPr>
              <a:t>Segmented handwriting recognition</a:t>
            </a:r>
            <a:endParaRPr lang="zh-CN" altLang="en-US" dirty="0">
              <a:solidFill>
                <a:schemeClr val="tx1">
                  <a:lumMod val="50000"/>
                  <a:lumOff val="50000"/>
                </a:schemeClr>
              </a:solidFill>
              <a:latin typeface="思源黑体" panose="020B0400000000000000" pitchFamily="34" charset="-122"/>
              <a:ea typeface="思源黑体" panose="020B0400000000000000" pitchFamily="34" charset="-122"/>
            </a:endParaRPr>
          </a:p>
        </p:txBody>
      </p:sp>
      <p:grpSp>
        <p:nvGrpSpPr>
          <p:cNvPr id="26" name="组合 25">
            <a:extLst>
              <a:ext uri="{FF2B5EF4-FFF2-40B4-BE49-F238E27FC236}">
                <a16:creationId xmlns:a16="http://schemas.microsoft.com/office/drawing/2014/main" id="{EA00E0EC-6B8F-4BED-9AB7-7DCD8832AD90}"/>
              </a:ext>
            </a:extLst>
          </p:cNvPr>
          <p:cNvGrpSpPr/>
          <p:nvPr/>
        </p:nvGrpSpPr>
        <p:grpSpPr>
          <a:xfrm>
            <a:off x="4625143" y="2507760"/>
            <a:ext cx="2941713" cy="2801632"/>
            <a:chOff x="4625143" y="2028184"/>
            <a:chExt cx="2941713" cy="2801632"/>
          </a:xfrm>
        </p:grpSpPr>
        <p:sp>
          <p:nvSpPr>
            <p:cNvPr id="27" name="五边形 26">
              <a:extLst>
                <a:ext uri="{FF2B5EF4-FFF2-40B4-BE49-F238E27FC236}">
                  <a16:creationId xmlns:a16="http://schemas.microsoft.com/office/drawing/2014/main" id="{2F08EAC7-6020-44F6-BDCE-C10B6B0D1D0A}"/>
                </a:ext>
              </a:extLst>
            </p:cNvPr>
            <p:cNvSpPr/>
            <p:nvPr/>
          </p:nvSpPr>
          <p:spPr>
            <a:xfrm>
              <a:off x="4625143" y="2028184"/>
              <a:ext cx="2941713" cy="2801632"/>
            </a:xfrm>
            <a:prstGeom prst="pentagon">
              <a:avLst/>
            </a:prstGeom>
            <a:solidFill>
              <a:srgbClr val="2B4677">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五边形 27">
              <a:extLst>
                <a:ext uri="{FF2B5EF4-FFF2-40B4-BE49-F238E27FC236}">
                  <a16:creationId xmlns:a16="http://schemas.microsoft.com/office/drawing/2014/main" id="{EF6EAEAA-73A8-45AD-8C44-BC9E3C827172}"/>
                </a:ext>
              </a:extLst>
            </p:cNvPr>
            <p:cNvSpPr/>
            <p:nvPr/>
          </p:nvSpPr>
          <p:spPr>
            <a:xfrm>
              <a:off x="4944101" y="2369167"/>
              <a:ext cx="2303797" cy="2194093"/>
            </a:xfrm>
            <a:prstGeom prst="pentagon">
              <a:avLst/>
            </a:prstGeom>
            <a:solidFill>
              <a:srgbClr val="01559D">
                <a:alpha val="75000"/>
              </a:srgbClr>
            </a:solidFill>
            <a:ln>
              <a:solidFill>
                <a:srgbClr val="0155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a:extLst>
              <a:ext uri="{FF2B5EF4-FFF2-40B4-BE49-F238E27FC236}">
                <a16:creationId xmlns:a16="http://schemas.microsoft.com/office/drawing/2014/main" id="{DD843007-24E7-060D-742A-371CD2152333}"/>
              </a:ext>
            </a:extLst>
          </p:cNvPr>
          <p:cNvSpPr txBox="1"/>
          <p:nvPr/>
        </p:nvSpPr>
        <p:spPr>
          <a:xfrm>
            <a:off x="2163411" y="5426897"/>
            <a:ext cx="3367631" cy="453457"/>
          </a:xfrm>
          <a:prstGeom prst="rect">
            <a:avLst/>
          </a:prstGeom>
          <a:noFill/>
        </p:spPr>
        <p:txBody>
          <a:bodyPr wrap="square" rtlCol="0">
            <a:spAutoFit/>
          </a:bodyPr>
          <a:lstStyle/>
          <a:p>
            <a:pPr algn="ctr">
              <a:lnSpc>
                <a:spcPct val="130000"/>
              </a:lnSpc>
            </a:pPr>
            <a:r>
              <a:rPr lang="en-US" altLang="zh-CN" sz="2000" dirty="0">
                <a:solidFill>
                  <a:srgbClr val="01559D"/>
                </a:solidFill>
                <a:latin typeface="方正特雅宋简" panose="02000000000000000000" pitchFamily="2" charset="-122"/>
                <a:ea typeface="方正特雅宋简" panose="02000000000000000000" pitchFamily="2" charset="-122"/>
              </a:rPr>
              <a:t>Time series prediction</a:t>
            </a:r>
            <a:endParaRPr lang="zh-CN" altLang="en-US" dirty="0">
              <a:solidFill>
                <a:schemeClr val="tx1">
                  <a:lumMod val="50000"/>
                  <a:lumOff val="50000"/>
                </a:schemeClr>
              </a:solidFill>
              <a:latin typeface="思源黑体" panose="020B0400000000000000" pitchFamily="34" charset="-122"/>
              <a:ea typeface="思源黑体" panose="020B0400000000000000" pitchFamily="34" charset="-122"/>
            </a:endParaRPr>
          </a:p>
        </p:txBody>
      </p:sp>
    </p:spTree>
    <p:extLst>
      <p:ext uri="{BB962C8B-B14F-4D97-AF65-F5344CB8AC3E}">
        <p14:creationId xmlns:p14="http://schemas.microsoft.com/office/powerpoint/2010/main" val="279689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8287A6B1-4EBD-4EDA-8E78-5E96DA4083F3}"/>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CrisscrossEtching trans="50000" pressure="20"/>
                    </a14:imgEffect>
                    <a14:imgEffect>
                      <a14:sharpenSoften amount="60000"/>
                    </a14:imgEffect>
                    <a14:imgEffect>
                      <a14:saturation sat="0"/>
                    </a14:imgEffect>
                  </a14:imgLayer>
                </a14:imgProps>
              </a:ext>
            </a:extLst>
          </a:blip>
          <a:stretch>
            <a:fillRect/>
          </a:stretch>
        </p:blipFill>
        <p:spPr>
          <a:xfrm>
            <a:off x="1" y="0"/>
            <a:ext cx="12191999" cy="6858001"/>
          </a:xfrm>
          <a:prstGeom prst="rect">
            <a:avLst/>
          </a:prstGeom>
          <a:noFill/>
        </p:spPr>
      </p:pic>
      <p:cxnSp>
        <p:nvCxnSpPr>
          <p:cNvPr id="24" name="Straight Connector 25">
            <a:extLst>
              <a:ext uri="{FF2B5EF4-FFF2-40B4-BE49-F238E27FC236}">
                <a16:creationId xmlns:a16="http://schemas.microsoft.com/office/drawing/2014/main" id="{EEB0E3FF-714E-455E-9E78-DB8B77CFBD67}"/>
              </a:ext>
            </a:extLst>
          </p:cNvPr>
          <p:cNvCxnSpPr>
            <a:cxnSpLocks/>
          </p:cNvCxnSpPr>
          <p:nvPr/>
        </p:nvCxnSpPr>
        <p:spPr>
          <a:xfrm>
            <a:off x="1184314" y="4066140"/>
            <a:ext cx="163049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75B7FAA7-6973-4B8F-A7C1-3A153E43B94C}"/>
              </a:ext>
            </a:extLst>
          </p:cNvPr>
          <p:cNvSpPr/>
          <p:nvPr/>
        </p:nvSpPr>
        <p:spPr>
          <a:xfrm>
            <a:off x="0" y="2169044"/>
            <a:ext cx="12192000" cy="2014054"/>
          </a:xfrm>
          <a:prstGeom prst="rect">
            <a:avLst/>
          </a:prstGeom>
          <a:solidFill>
            <a:srgbClr val="01559D"/>
          </a:solidFill>
          <a:ln>
            <a:solidFill>
              <a:srgbClr val="0155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sp>
        <p:nvSpPr>
          <p:cNvPr id="19" name="文本框 18">
            <a:extLst>
              <a:ext uri="{FF2B5EF4-FFF2-40B4-BE49-F238E27FC236}">
                <a16:creationId xmlns:a16="http://schemas.microsoft.com/office/drawing/2014/main" id="{9F2500D9-723A-40C3-B0DF-9A1A1141FFE3}"/>
              </a:ext>
            </a:extLst>
          </p:cNvPr>
          <p:cNvSpPr txBox="1"/>
          <p:nvPr/>
        </p:nvSpPr>
        <p:spPr>
          <a:xfrm>
            <a:off x="3689496" y="2529740"/>
            <a:ext cx="8502503" cy="923330"/>
          </a:xfrm>
          <a:prstGeom prst="rect">
            <a:avLst/>
          </a:prstGeom>
          <a:noFill/>
        </p:spPr>
        <p:txBody>
          <a:bodyPr wrap="square" rtlCol="0">
            <a:spAutoFit/>
          </a:bodyPr>
          <a:lstStyle/>
          <a:p>
            <a:pPr algn="ctr"/>
            <a:r>
              <a:rPr lang="en-US" altLang="zh-CN" sz="5400" spc="300" dirty="0">
                <a:solidFill>
                  <a:schemeClr val="bg1"/>
                </a:solidFill>
                <a:latin typeface="方正特雅宋简" panose="02000000000000000000" pitchFamily="2" charset="-122"/>
                <a:ea typeface="方正特雅宋简" panose="02000000000000000000" pitchFamily="2" charset="-122"/>
              </a:rPr>
              <a:t>RNN</a:t>
            </a:r>
            <a:r>
              <a:rPr lang="zh-CN" altLang="en-US" sz="5400" spc="300" dirty="0">
                <a:solidFill>
                  <a:schemeClr val="bg1"/>
                </a:solidFill>
                <a:latin typeface="方正特雅宋简" panose="02000000000000000000" pitchFamily="2" charset="-122"/>
                <a:ea typeface="方正特雅宋简" panose="02000000000000000000" pitchFamily="2" charset="-122"/>
              </a:rPr>
              <a:t>模型基本参数</a:t>
            </a:r>
            <a:endParaRPr lang="en-US" altLang="zh-CN" sz="5400" spc="300" dirty="0">
              <a:solidFill>
                <a:schemeClr val="bg1"/>
              </a:solidFill>
              <a:latin typeface="方正特雅宋简" panose="02000000000000000000" pitchFamily="2" charset="-122"/>
              <a:ea typeface="方正特雅宋简" panose="02000000000000000000" pitchFamily="2" charset="-122"/>
            </a:endParaRPr>
          </a:p>
        </p:txBody>
      </p:sp>
      <p:sp>
        <p:nvSpPr>
          <p:cNvPr id="8" name="矩形 7">
            <a:extLst>
              <a:ext uri="{FF2B5EF4-FFF2-40B4-BE49-F238E27FC236}">
                <a16:creationId xmlns:a16="http://schemas.microsoft.com/office/drawing/2014/main" id="{429D5543-A651-4C17-B754-6BC2B7EA8701}"/>
              </a:ext>
            </a:extLst>
          </p:cNvPr>
          <p:cNvSpPr/>
          <p:nvPr/>
        </p:nvSpPr>
        <p:spPr>
          <a:xfrm>
            <a:off x="1438456" y="1855218"/>
            <a:ext cx="2251042" cy="2663848"/>
          </a:xfrm>
          <a:prstGeom prst="rect">
            <a:avLst/>
          </a:prstGeom>
          <a:noFill/>
          <a:ln w="76200">
            <a:solidFill>
              <a:srgbClr val="01559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cxnSp>
        <p:nvCxnSpPr>
          <p:cNvPr id="17" name="直接连接符 16">
            <a:extLst>
              <a:ext uri="{FF2B5EF4-FFF2-40B4-BE49-F238E27FC236}">
                <a16:creationId xmlns:a16="http://schemas.microsoft.com/office/drawing/2014/main" id="{E027ABFE-0BC0-493B-8AF6-755D2EE10E94}"/>
              </a:ext>
            </a:extLst>
          </p:cNvPr>
          <p:cNvCxnSpPr>
            <a:cxnSpLocks/>
          </p:cNvCxnSpPr>
          <p:nvPr/>
        </p:nvCxnSpPr>
        <p:spPr>
          <a:xfrm>
            <a:off x="1640858" y="4384156"/>
            <a:ext cx="1846237" cy="0"/>
          </a:xfrm>
          <a:prstGeom prst="line">
            <a:avLst/>
          </a:prstGeom>
          <a:ln w="57150">
            <a:solidFill>
              <a:srgbClr val="01559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0FECF3FD-F1F7-46FC-804D-5DF290798F5B}"/>
              </a:ext>
            </a:extLst>
          </p:cNvPr>
          <p:cNvSpPr txBox="1"/>
          <p:nvPr/>
        </p:nvSpPr>
        <p:spPr>
          <a:xfrm>
            <a:off x="1883813" y="2360463"/>
            <a:ext cx="1360326" cy="1631216"/>
          </a:xfrm>
          <a:prstGeom prst="rect">
            <a:avLst/>
          </a:prstGeom>
          <a:noFill/>
        </p:spPr>
        <p:txBody>
          <a:bodyPr wrap="square" rtlCol="0">
            <a:spAutoFit/>
          </a:bodyPr>
          <a:lstStyle/>
          <a:p>
            <a:pPr algn="ctr"/>
            <a:r>
              <a:rPr lang="en-US" altLang="zh-CN" sz="10000" b="1" dirty="0">
                <a:solidFill>
                  <a:schemeClr val="bg1"/>
                </a:solidFill>
                <a:effectLst>
                  <a:outerShdw blurRad="50800" dist="38100" dir="2700000" algn="tl" rotWithShape="0">
                    <a:prstClr val="black">
                      <a:alpha val="40000"/>
                    </a:prstClr>
                  </a:outerShdw>
                </a:effectLst>
                <a:latin typeface="Franklin Gothic" panose="020B7200000000000000" pitchFamily="34" charset="0"/>
                <a:ea typeface="方正特雅宋简" panose="02000000000000000000" pitchFamily="2" charset="-122"/>
              </a:rPr>
              <a:t>2</a:t>
            </a:r>
            <a:endParaRPr lang="zh-CN" altLang="en-US" sz="10000" b="1" dirty="0">
              <a:solidFill>
                <a:schemeClr val="bg1"/>
              </a:solidFill>
              <a:effectLst>
                <a:outerShdw blurRad="50800" dist="38100" dir="2700000" algn="tl" rotWithShape="0">
                  <a:prstClr val="black">
                    <a:alpha val="40000"/>
                  </a:prstClr>
                </a:outerShdw>
              </a:effectLst>
              <a:latin typeface="Franklin Gothic" panose="020B7200000000000000" pitchFamily="34" charset="0"/>
              <a:ea typeface="方正特雅宋简" panose="02000000000000000000" pitchFamily="2" charset="-122"/>
            </a:endParaRPr>
          </a:p>
        </p:txBody>
      </p:sp>
      <p:cxnSp>
        <p:nvCxnSpPr>
          <p:cNvPr id="20" name="直接连接符 19">
            <a:extLst>
              <a:ext uri="{FF2B5EF4-FFF2-40B4-BE49-F238E27FC236}">
                <a16:creationId xmlns:a16="http://schemas.microsoft.com/office/drawing/2014/main" id="{57F800D6-9B42-4AD0-94AF-1E4C674D5F14}"/>
              </a:ext>
            </a:extLst>
          </p:cNvPr>
          <p:cNvCxnSpPr>
            <a:cxnSpLocks/>
          </p:cNvCxnSpPr>
          <p:nvPr/>
        </p:nvCxnSpPr>
        <p:spPr>
          <a:xfrm>
            <a:off x="1640858" y="2006007"/>
            <a:ext cx="1846237" cy="0"/>
          </a:xfrm>
          <a:prstGeom prst="line">
            <a:avLst/>
          </a:prstGeom>
          <a:ln w="57150">
            <a:solidFill>
              <a:srgbClr val="01559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5" name="图片 24">
            <a:extLst>
              <a:ext uri="{FF2B5EF4-FFF2-40B4-BE49-F238E27FC236}">
                <a16:creationId xmlns:a16="http://schemas.microsoft.com/office/drawing/2014/main" id="{0B618E07-1E47-44D1-9FC1-15005F6D36AB}"/>
              </a:ext>
            </a:extLst>
          </p:cNvPr>
          <p:cNvPicPr>
            <a:picLocks noChangeAspect="1"/>
          </p:cNvPicPr>
          <p:nvPr/>
        </p:nvPicPr>
        <p:blipFill>
          <a:blip r:embed="rId4"/>
          <a:stretch>
            <a:fillRect/>
          </a:stretch>
        </p:blipFill>
        <p:spPr>
          <a:xfrm>
            <a:off x="8628185" y="657738"/>
            <a:ext cx="2627381" cy="347473"/>
          </a:xfrm>
          <a:prstGeom prst="rect">
            <a:avLst/>
          </a:prstGeom>
        </p:spPr>
      </p:pic>
    </p:spTree>
    <p:extLst>
      <p:ext uri="{BB962C8B-B14F-4D97-AF65-F5344CB8AC3E}">
        <p14:creationId xmlns:p14="http://schemas.microsoft.com/office/powerpoint/2010/main" val="4152402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C0A1328F-7EA0-4BE4-B920-8EF8105FBE0F}"/>
              </a:ext>
            </a:extLst>
          </p:cNvPr>
          <p:cNvSpPr/>
          <p:nvPr/>
        </p:nvSpPr>
        <p:spPr>
          <a:xfrm>
            <a:off x="1104900" y="1942204"/>
            <a:ext cx="10236200" cy="4165600"/>
          </a:xfrm>
          <a:prstGeom prst="roundRect">
            <a:avLst>
              <a:gd name="adj" fmla="val 6301"/>
            </a:avLst>
          </a:prstGeom>
          <a:noFill/>
          <a:ln w="28575">
            <a:solidFill>
              <a:srgbClr val="355C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sp>
        <p:nvSpPr>
          <p:cNvPr id="16" name="book-with-bookmark_66127">
            <a:extLst>
              <a:ext uri="{FF2B5EF4-FFF2-40B4-BE49-F238E27FC236}">
                <a16:creationId xmlns:a16="http://schemas.microsoft.com/office/drawing/2014/main" id="{FCB49F62-344F-46C2-A283-65A9F9081DB2}"/>
              </a:ext>
            </a:extLst>
          </p:cNvPr>
          <p:cNvSpPr>
            <a:spLocks noChangeAspect="1"/>
          </p:cNvSpPr>
          <p:nvPr/>
        </p:nvSpPr>
        <p:spPr bwMode="auto">
          <a:xfrm>
            <a:off x="1765798" y="2825529"/>
            <a:ext cx="600746" cy="444160"/>
          </a:xfrm>
          <a:custGeom>
            <a:avLst/>
            <a:gdLst>
              <a:gd name="connsiteX0" fmla="*/ 151125 w 609401"/>
              <a:gd name="connsiteY0" fmla="*/ 391073 h 450560"/>
              <a:gd name="connsiteX1" fmla="*/ 304699 w 609401"/>
              <a:gd name="connsiteY1" fmla="*/ 406374 h 450560"/>
              <a:gd name="connsiteX2" fmla="*/ 458274 w 609401"/>
              <a:gd name="connsiteY2" fmla="*/ 391073 h 450560"/>
              <a:gd name="connsiteX3" fmla="*/ 591092 w 609401"/>
              <a:gd name="connsiteY3" fmla="*/ 401435 h 450560"/>
              <a:gd name="connsiteX4" fmla="*/ 591415 w 609401"/>
              <a:gd name="connsiteY4" fmla="*/ 401489 h 450560"/>
              <a:gd name="connsiteX5" fmla="*/ 594964 w 609401"/>
              <a:gd name="connsiteY5" fmla="*/ 402240 h 450560"/>
              <a:gd name="connsiteX6" fmla="*/ 609052 w 609401"/>
              <a:gd name="connsiteY6" fmla="*/ 423286 h 450560"/>
              <a:gd name="connsiteX7" fmla="*/ 607708 w 609401"/>
              <a:gd name="connsiteY7" fmla="*/ 430266 h 450560"/>
              <a:gd name="connsiteX8" fmla="*/ 586629 w 609401"/>
              <a:gd name="connsiteY8" fmla="*/ 444386 h 450560"/>
              <a:gd name="connsiteX9" fmla="*/ 583134 w 609401"/>
              <a:gd name="connsiteY9" fmla="*/ 443688 h 450560"/>
              <a:gd name="connsiteX10" fmla="*/ 458274 w 609401"/>
              <a:gd name="connsiteY10" fmla="*/ 434078 h 450560"/>
              <a:gd name="connsiteX11" fmla="*/ 312012 w 609401"/>
              <a:gd name="connsiteY11" fmla="*/ 449271 h 450560"/>
              <a:gd name="connsiteX12" fmla="*/ 304699 w 609401"/>
              <a:gd name="connsiteY12" fmla="*/ 450560 h 450560"/>
              <a:gd name="connsiteX13" fmla="*/ 297386 w 609401"/>
              <a:gd name="connsiteY13" fmla="*/ 449271 h 450560"/>
              <a:gd name="connsiteX14" fmla="*/ 151125 w 609401"/>
              <a:gd name="connsiteY14" fmla="*/ 434078 h 450560"/>
              <a:gd name="connsiteX15" fmla="*/ 26318 w 609401"/>
              <a:gd name="connsiteY15" fmla="*/ 443688 h 450560"/>
              <a:gd name="connsiteX16" fmla="*/ 22823 w 609401"/>
              <a:gd name="connsiteY16" fmla="*/ 444386 h 450560"/>
              <a:gd name="connsiteX17" fmla="*/ 1744 w 609401"/>
              <a:gd name="connsiteY17" fmla="*/ 430266 h 450560"/>
              <a:gd name="connsiteX18" fmla="*/ 346 w 609401"/>
              <a:gd name="connsiteY18" fmla="*/ 423286 h 450560"/>
              <a:gd name="connsiteX19" fmla="*/ 14488 w 609401"/>
              <a:gd name="connsiteY19" fmla="*/ 402240 h 450560"/>
              <a:gd name="connsiteX20" fmla="*/ 17983 w 609401"/>
              <a:gd name="connsiteY20" fmla="*/ 401489 h 450560"/>
              <a:gd name="connsiteX21" fmla="*/ 18360 w 609401"/>
              <a:gd name="connsiteY21" fmla="*/ 401435 h 450560"/>
              <a:gd name="connsiteX22" fmla="*/ 151125 w 609401"/>
              <a:gd name="connsiteY22" fmla="*/ 391073 h 450560"/>
              <a:gd name="connsiteX23" fmla="*/ 409876 w 609401"/>
              <a:gd name="connsiteY23" fmla="*/ 2188 h 450560"/>
              <a:gd name="connsiteX24" fmla="*/ 409876 w 609401"/>
              <a:gd name="connsiteY24" fmla="*/ 95506 h 450560"/>
              <a:gd name="connsiteX25" fmla="*/ 426869 w 609401"/>
              <a:gd name="connsiteY25" fmla="*/ 104205 h 450560"/>
              <a:gd name="connsiteX26" fmla="*/ 451069 w 609401"/>
              <a:gd name="connsiteY26" fmla="*/ 87023 h 450560"/>
              <a:gd name="connsiteX27" fmla="*/ 463545 w 609401"/>
              <a:gd name="connsiteY27" fmla="*/ 87023 h 450560"/>
              <a:gd name="connsiteX28" fmla="*/ 487691 w 609401"/>
              <a:gd name="connsiteY28" fmla="*/ 104205 h 450560"/>
              <a:gd name="connsiteX29" fmla="*/ 504684 w 609401"/>
              <a:gd name="connsiteY29" fmla="*/ 95506 h 450560"/>
              <a:gd name="connsiteX30" fmla="*/ 504684 w 609401"/>
              <a:gd name="connsiteY30" fmla="*/ 3208 h 450560"/>
              <a:gd name="connsiteX31" fmla="*/ 588845 w 609401"/>
              <a:gd name="connsiteY31" fmla="*/ 21464 h 450560"/>
              <a:gd name="connsiteX32" fmla="*/ 601321 w 609401"/>
              <a:gd name="connsiteY32" fmla="*/ 38484 h 450560"/>
              <a:gd name="connsiteX33" fmla="*/ 601321 w 609401"/>
              <a:gd name="connsiteY33" fmla="*/ 360589 h 450560"/>
              <a:gd name="connsiteX34" fmla="*/ 583467 w 609401"/>
              <a:gd name="connsiteY34" fmla="*/ 378469 h 450560"/>
              <a:gd name="connsiteX35" fmla="*/ 579703 w 609401"/>
              <a:gd name="connsiteY35" fmla="*/ 378039 h 450560"/>
              <a:gd name="connsiteX36" fmla="*/ 453005 w 609401"/>
              <a:gd name="connsiteY36" fmla="*/ 367623 h 450560"/>
              <a:gd name="connsiteX37" fmla="*/ 316519 w 609401"/>
              <a:gd name="connsiteY37" fmla="*/ 380348 h 450560"/>
              <a:gd name="connsiteX38" fmla="*/ 316519 w 609401"/>
              <a:gd name="connsiteY38" fmla="*/ 21625 h 450560"/>
              <a:gd name="connsiteX39" fmla="*/ 409876 w 609401"/>
              <a:gd name="connsiteY39" fmla="*/ 2188 h 450560"/>
              <a:gd name="connsiteX40" fmla="*/ 156447 w 609401"/>
              <a:gd name="connsiteY40" fmla="*/ 0 h 450560"/>
              <a:gd name="connsiteX41" fmla="*/ 292879 w 609401"/>
              <a:gd name="connsiteY41" fmla="*/ 21641 h 450560"/>
              <a:gd name="connsiteX42" fmla="*/ 292879 w 609401"/>
              <a:gd name="connsiteY42" fmla="*/ 380347 h 450560"/>
              <a:gd name="connsiteX43" fmla="*/ 156447 w 609401"/>
              <a:gd name="connsiteY43" fmla="*/ 367567 h 450560"/>
              <a:gd name="connsiteX44" fmla="*/ 29749 w 609401"/>
              <a:gd name="connsiteY44" fmla="*/ 378038 h 450560"/>
              <a:gd name="connsiteX45" fmla="*/ 25931 w 609401"/>
              <a:gd name="connsiteY45" fmla="*/ 378468 h 450560"/>
              <a:gd name="connsiteX46" fmla="*/ 8077 w 609401"/>
              <a:gd name="connsiteY46" fmla="*/ 360586 h 450560"/>
              <a:gd name="connsiteX47" fmla="*/ 8077 w 609401"/>
              <a:gd name="connsiteY47" fmla="*/ 38502 h 450560"/>
              <a:gd name="connsiteX48" fmla="*/ 20553 w 609401"/>
              <a:gd name="connsiteY48" fmla="*/ 21479 h 450560"/>
              <a:gd name="connsiteX49" fmla="*/ 156447 w 609401"/>
              <a:gd name="connsiteY49" fmla="*/ 0 h 45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9401" h="450560">
                <a:moveTo>
                  <a:pt x="151125" y="391073"/>
                </a:moveTo>
                <a:cubicBezTo>
                  <a:pt x="214953" y="391073"/>
                  <a:pt x="272543" y="396871"/>
                  <a:pt x="304699" y="406374"/>
                </a:cubicBezTo>
                <a:cubicBezTo>
                  <a:pt x="336909" y="396871"/>
                  <a:pt x="394500" y="391073"/>
                  <a:pt x="458274" y="391073"/>
                </a:cubicBezTo>
                <a:cubicBezTo>
                  <a:pt x="509197" y="391073"/>
                  <a:pt x="557538" y="394831"/>
                  <a:pt x="591092" y="401435"/>
                </a:cubicBezTo>
                <a:cubicBezTo>
                  <a:pt x="591200" y="401435"/>
                  <a:pt x="591307" y="401489"/>
                  <a:pt x="591415" y="401489"/>
                </a:cubicBezTo>
                <a:lnTo>
                  <a:pt x="594964" y="402240"/>
                </a:lnTo>
                <a:cubicBezTo>
                  <a:pt x="604697" y="404173"/>
                  <a:pt x="610988" y="413622"/>
                  <a:pt x="609052" y="423286"/>
                </a:cubicBezTo>
                <a:lnTo>
                  <a:pt x="607708" y="430266"/>
                </a:lnTo>
                <a:cubicBezTo>
                  <a:pt x="605772" y="440037"/>
                  <a:pt x="596308" y="446319"/>
                  <a:pt x="586629" y="444386"/>
                </a:cubicBezTo>
                <a:lnTo>
                  <a:pt x="583134" y="443688"/>
                </a:lnTo>
                <a:cubicBezTo>
                  <a:pt x="552215" y="437567"/>
                  <a:pt x="506669" y="434078"/>
                  <a:pt x="458274" y="434078"/>
                </a:cubicBezTo>
                <a:cubicBezTo>
                  <a:pt x="386219" y="434078"/>
                  <a:pt x="332876" y="441755"/>
                  <a:pt x="312012" y="449271"/>
                </a:cubicBezTo>
                <a:cubicBezTo>
                  <a:pt x="309646" y="450130"/>
                  <a:pt x="307173" y="450560"/>
                  <a:pt x="304699" y="450560"/>
                </a:cubicBezTo>
                <a:cubicBezTo>
                  <a:pt x="302279" y="450560"/>
                  <a:pt x="299752" y="450130"/>
                  <a:pt x="297386" y="449271"/>
                </a:cubicBezTo>
                <a:cubicBezTo>
                  <a:pt x="276522" y="441648"/>
                  <a:pt x="223180" y="434078"/>
                  <a:pt x="151125" y="434078"/>
                </a:cubicBezTo>
                <a:cubicBezTo>
                  <a:pt x="102729" y="434078"/>
                  <a:pt x="57238" y="437567"/>
                  <a:pt x="26318" y="443688"/>
                </a:cubicBezTo>
                <a:lnTo>
                  <a:pt x="22823" y="444386"/>
                </a:lnTo>
                <a:cubicBezTo>
                  <a:pt x="13036" y="446319"/>
                  <a:pt x="3680" y="439930"/>
                  <a:pt x="1744" y="430266"/>
                </a:cubicBezTo>
                <a:lnTo>
                  <a:pt x="346" y="423286"/>
                </a:lnTo>
                <a:cubicBezTo>
                  <a:pt x="-1590" y="413515"/>
                  <a:pt x="4809" y="404173"/>
                  <a:pt x="14488" y="402240"/>
                </a:cubicBezTo>
                <a:lnTo>
                  <a:pt x="17983" y="401489"/>
                </a:lnTo>
                <a:cubicBezTo>
                  <a:pt x="18145" y="401489"/>
                  <a:pt x="18199" y="401435"/>
                  <a:pt x="18360" y="401435"/>
                </a:cubicBezTo>
                <a:cubicBezTo>
                  <a:pt x="51860" y="394831"/>
                  <a:pt x="100256" y="391073"/>
                  <a:pt x="151125" y="391073"/>
                </a:cubicBezTo>
                <a:close/>
                <a:moveTo>
                  <a:pt x="409876" y="2188"/>
                </a:moveTo>
                <a:lnTo>
                  <a:pt x="409876" y="95506"/>
                </a:lnTo>
                <a:cubicBezTo>
                  <a:pt x="409876" y="104205"/>
                  <a:pt x="419771" y="109306"/>
                  <a:pt x="426869" y="104205"/>
                </a:cubicBezTo>
                <a:lnTo>
                  <a:pt x="451069" y="87023"/>
                </a:lnTo>
                <a:cubicBezTo>
                  <a:pt x="454779" y="84392"/>
                  <a:pt x="459781" y="84392"/>
                  <a:pt x="463545" y="87023"/>
                </a:cubicBezTo>
                <a:lnTo>
                  <a:pt x="487691" y="104205"/>
                </a:lnTo>
                <a:cubicBezTo>
                  <a:pt x="494789" y="109306"/>
                  <a:pt x="504684" y="104205"/>
                  <a:pt x="504684" y="95506"/>
                </a:cubicBezTo>
                <a:lnTo>
                  <a:pt x="504684" y="3208"/>
                </a:lnTo>
                <a:cubicBezTo>
                  <a:pt x="542328" y="7879"/>
                  <a:pt x="572820" y="16309"/>
                  <a:pt x="588845" y="21464"/>
                </a:cubicBezTo>
                <a:cubicBezTo>
                  <a:pt x="596320" y="23826"/>
                  <a:pt x="601321" y="30699"/>
                  <a:pt x="601321" y="38484"/>
                </a:cubicBezTo>
                <a:lnTo>
                  <a:pt x="601321" y="360589"/>
                </a:lnTo>
                <a:cubicBezTo>
                  <a:pt x="601321" y="370683"/>
                  <a:pt x="593093" y="378469"/>
                  <a:pt x="583467" y="378469"/>
                </a:cubicBezTo>
                <a:cubicBezTo>
                  <a:pt x="582177" y="378469"/>
                  <a:pt x="580994" y="378361"/>
                  <a:pt x="579703" y="378039"/>
                </a:cubicBezTo>
                <a:cubicBezTo>
                  <a:pt x="549803" y="371596"/>
                  <a:pt x="504093" y="367623"/>
                  <a:pt x="453005" y="367623"/>
                </a:cubicBezTo>
                <a:cubicBezTo>
                  <a:pt x="396001" y="367623"/>
                  <a:pt x="345774" y="372670"/>
                  <a:pt x="316519" y="380348"/>
                </a:cubicBezTo>
                <a:lnTo>
                  <a:pt x="316519" y="21625"/>
                </a:lnTo>
                <a:cubicBezTo>
                  <a:pt x="333674" y="16094"/>
                  <a:pt x="367822" y="6591"/>
                  <a:pt x="409876" y="2188"/>
                </a:cubicBezTo>
                <a:close/>
                <a:moveTo>
                  <a:pt x="156447" y="0"/>
                </a:moveTo>
                <a:cubicBezTo>
                  <a:pt x="217699" y="0"/>
                  <a:pt x="270239" y="14391"/>
                  <a:pt x="292879" y="21641"/>
                </a:cubicBezTo>
                <a:lnTo>
                  <a:pt x="292879" y="380347"/>
                </a:lnTo>
                <a:cubicBezTo>
                  <a:pt x="263625" y="372668"/>
                  <a:pt x="213451" y="367567"/>
                  <a:pt x="156447" y="367567"/>
                </a:cubicBezTo>
                <a:cubicBezTo>
                  <a:pt x="105306" y="367567"/>
                  <a:pt x="59703" y="371648"/>
                  <a:pt x="29749" y="378038"/>
                </a:cubicBezTo>
                <a:cubicBezTo>
                  <a:pt x="28459" y="378306"/>
                  <a:pt x="27168" y="378468"/>
                  <a:pt x="25931" y="378468"/>
                </a:cubicBezTo>
                <a:cubicBezTo>
                  <a:pt x="16359" y="378468"/>
                  <a:pt x="8077" y="370681"/>
                  <a:pt x="8077" y="360586"/>
                </a:cubicBezTo>
                <a:lnTo>
                  <a:pt x="8077" y="38502"/>
                </a:lnTo>
                <a:cubicBezTo>
                  <a:pt x="8077" y="30716"/>
                  <a:pt x="13132" y="23842"/>
                  <a:pt x="20553" y="21479"/>
                </a:cubicBezTo>
                <a:cubicBezTo>
                  <a:pt x="43516" y="14176"/>
                  <a:pt x="95733" y="0"/>
                  <a:pt x="156447" y="0"/>
                </a:cubicBezTo>
                <a:close/>
              </a:path>
            </a:pathLst>
          </a:custGeom>
          <a:solidFill>
            <a:srgbClr val="01559D"/>
          </a:solidFill>
          <a:ln>
            <a:noFill/>
          </a:ln>
        </p:spPr>
        <p:txBody>
          <a:bodyPr/>
          <a:lstStyle/>
          <a:p>
            <a:endParaRPr lang="zh-CN" altLang="en-US" dirty="0">
              <a:latin typeface="方正特雅宋简" panose="02000000000000000000" pitchFamily="2" charset="-122"/>
              <a:ea typeface="方正特雅宋简" panose="02000000000000000000" pitchFamily="2" charset="-122"/>
            </a:endParaRPr>
          </a:p>
        </p:txBody>
      </p:sp>
      <p:cxnSp>
        <p:nvCxnSpPr>
          <p:cNvPr id="15" name="直接连接符 14">
            <a:extLst>
              <a:ext uri="{FF2B5EF4-FFF2-40B4-BE49-F238E27FC236}">
                <a16:creationId xmlns:a16="http://schemas.microsoft.com/office/drawing/2014/main" id="{4D25BCD5-2E6F-4522-801C-F42153A42C63}"/>
              </a:ext>
            </a:extLst>
          </p:cNvPr>
          <p:cNvCxnSpPr/>
          <p:nvPr/>
        </p:nvCxnSpPr>
        <p:spPr>
          <a:xfrm>
            <a:off x="760165" y="547178"/>
            <a:ext cx="0" cy="52881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26ECB2CC-30DE-47B2-80E3-91458064BB75}"/>
              </a:ext>
            </a:extLst>
          </p:cNvPr>
          <p:cNvSpPr txBox="1"/>
          <p:nvPr/>
        </p:nvSpPr>
        <p:spPr>
          <a:xfrm>
            <a:off x="936435" y="478640"/>
            <a:ext cx="2359655" cy="584775"/>
          </a:xfrm>
          <a:prstGeom prst="rect">
            <a:avLst/>
          </a:prstGeom>
          <a:noFill/>
        </p:spPr>
        <p:txBody>
          <a:bodyPr wrap="square" rtlCol="0">
            <a:spAutoFit/>
          </a:bodyPr>
          <a:lstStyle/>
          <a:p>
            <a:r>
              <a:rPr lang="zh-CN" altLang="en-US" sz="3200" dirty="0">
                <a:solidFill>
                  <a:schemeClr val="bg1"/>
                </a:solidFill>
                <a:latin typeface="方正特雅宋简" panose="02000000000000000000" pitchFamily="2" charset="-122"/>
                <a:ea typeface="方正特雅宋简" panose="02000000000000000000" pitchFamily="2" charset="-122"/>
              </a:rPr>
              <a:t>论文答辩</a:t>
            </a:r>
          </a:p>
        </p:txBody>
      </p:sp>
      <p:sp>
        <p:nvSpPr>
          <p:cNvPr id="27" name="文本框 26">
            <a:extLst>
              <a:ext uri="{FF2B5EF4-FFF2-40B4-BE49-F238E27FC236}">
                <a16:creationId xmlns:a16="http://schemas.microsoft.com/office/drawing/2014/main" id="{ABC3A55F-D5D2-4610-8BB8-F93C2977146E}"/>
              </a:ext>
            </a:extLst>
          </p:cNvPr>
          <p:cNvSpPr txBox="1"/>
          <p:nvPr/>
        </p:nvSpPr>
        <p:spPr>
          <a:xfrm>
            <a:off x="958469" y="488416"/>
            <a:ext cx="2337621" cy="646331"/>
          </a:xfrm>
          <a:prstGeom prst="rect">
            <a:avLst/>
          </a:prstGeom>
          <a:noFill/>
        </p:spPr>
        <p:txBody>
          <a:bodyPr wrap="square" rtlCol="0">
            <a:spAutoFit/>
          </a:bodyPr>
          <a:lstStyle/>
          <a:p>
            <a:r>
              <a:rPr lang="zh-CN" altLang="en-US" sz="3600" dirty="0">
                <a:latin typeface="方正特雅宋简" panose="02000000000000000000" pitchFamily="2" charset="-122"/>
                <a:ea typeface="方正特雅宋简" panose="02000000000000000000" pitchFamily="2" charset="-122"/>
              </a:rPr>
              <a:t>基本参数</a:t>
            </a:r>
            <a:endParaRPr lang="en-US" altLang="zh-CN" sz="3600" dirty="0">
              <a:latin typeface="方正特雅宋简" panose="02000000000000000000" pitchFamily="2" charset="-122"/>
              <a:ea typeface="方正特雅宋简" panose="02000000000000000000" pitchFamily="2" charset="-122"/>
            </a:endParaRPr>
          </a:p>
        </p:txBody>
      </p:sp>
      <p:sp>
        <p:nvSpPr>
          <p:cNvPr id="28" name="矩形 27">
            <a:extLst>
              <a:ext uri="{FF2B5EF4-FFF2-40B4-BE49-F238E27FC236}">
                <a16:creationId xmlns:a16="http://schemas.microsoft.com/office/drawing/2014/main" id="{4A057529-5333-4EF8-86B5-8E8BEA7CCE08}"/>
              </a:ext>
            </a:extLst>
          </p:cNvPr>
          <p:cNvSpPr/>
          <p:nvPr/>
        </p:nvSpPr>
        <p:spPr>
          <a:xfrm>
            <a:off x="613799" y="547178"/>
            <a:ext cx="168400" cy="735579"/>
          </a:xfrm>
          <a:prstGeom prst="rect">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pic>
        <p:nvPicPr>
          <p:cNvPr id="21" name="图片 20">
            <a:extLst>
              <a:ext uri="{FF2B5EF4-FFF2-40B4-BE49-F238E27FC236}">
                <a16:creationId xmlns:a16="http://schemas.microsoft.com/office/drawing/2014/main" id="{72B97550-3713-44B8-87D1-96310ADABCA2}"/>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20000" detail="10"/>
                    </a14:imgEffect>
                  </a14:imgLayer>
                </a14:imgProps>
              </a:ext>
            </a:extLst>
          </a:blip>
          <a:stretch>
            <a:fillRect/>
          </a:stretch>
        </p:blipFill>
        <p:spPr>
          <a:xfrm>
            <a:off x="8628185" y="657738"/>
            <a:ext cx="2627381" cy="347473"/>
          </a:xfrm>
          <a:prstGeom prst="rect">
            <a:avLst/>
          </a:prstGeom>
        </p:spPr>
      </p:pic>
      <p:pic>
        <p:nvPicPr>
          <p:cNvPr id="23" name="图片 22">
            <a:extLst>
              <a:ext uri="{FF2B5EF4-FFF2-40B4-BE49-F238E27FC236}">
                <a16:creationId xmlns:a16="http://schemas.microsoft.com/office/drawing/2014/main" id="{420DA815-A51D-4EBC-A39D-CB166894195B}"/>
              </a:ext>
            </a:extLst>
          </p:cNvPr>
          <p:cNvPicPr>
            <a:picLocks noChangeAspect="1"/>
          </p:cNvPicPr>
          <p:nvPr/>
        </p:nvPicPr>
        <p:blipFill rotWithShape="1">
          <a:blip r:embed="rId4">
            <a:clrChange>
              <a:clrFrom>
                <a:srgbClr val="000000">
                  <a:alpha val="0"/>
                </a:srgbClr>
              </a:clrFrom>
              <a:clrTo>
                <a:srgbClr val="000000">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t="9576" r="5631" b="7122"/>
          <a:stretch/>
        </p:blipFill>
        <p:spPr>
          <a:xfrm>
            <a:off x="850899" y="1380968"/>
            <a:ext cx="1078213" cy="1080000"/>
          </a:xfrm>
          <a:prstGeom prst="rect">
            <a:avLst/>
          </a:prstGeom>
          <a:ln>
            <a:noFill/>
          </a:ln>
        </p:spPr>
      </p:pic>
      <p:sp>
        <p:nvSpPr>
          <p:cNvPr id="20" name="文本框 19">
            <a:extLst>
              <a:ext uri="{FF2B5EF4-FFF2-40B4-BE49-F238E27FC236}">
                <a16:creationId xmlns:a16="http://schemas.microsoft.com/office/drawing/2014/main" id="{47EB6D00-6206-6E0F-DC70-AF3FA87C693C}"/>
              </a:ext>
            </a:extLst>
          </p:cNvPr>
          <p:cNvSpPr txBox="1"/>
          <p:nvPr/>
        </p:nvSpPr>
        <p:spPr>
          <a:xfrm>
            <a:off x="2759800" y="2862943"/>
            <a:ext cx="8401536" cy="646331"/>
          </a:xfrm>
          <a:prstGeom prst="rect">
            <a:avLst/>
          </a:prstGeom>
          <a:noFill/>
        </p:spPr>
        <p:txBody>
          <a:bodyPr wrap="square">
            <a:spAutoFit/>
          </a:bodyPr>
          <a:lstStyle/>
          <a:p>
            <a:r>
              <a:rPr lang="en-US" altLang="zh-CN" dirty="0">
                <a:solidFill>
                  <a:srgbClr val="FF0000"/>
                </a:solidFill>
                <a:latin typeface="Consolas" panose="020B0609020204030204" pitchFamily="49" charset="0"/>
              </a:rPr>
              <a:t>BATCH_SIZE </a:t>
            </a:r>
            <a:r>
              <a:rPr lang="zh-CN" altLang="en-US" dirty="0">
                <a:solidFill>
                  <a:srgbClr val="FF0000"/>
                </a:solidFill>
                <a:latin typeface="Consolas" panose="020B0609020204030204" pitchFamily="49" charset="0"/>
              </a:rPr>
              <a:t>：单次训练样本数量</a:t>
            </a:r>
            <a:endParaRPr lang="en-US" altLang="zh-CN" dirty="0">
              <a:solidFill>
                <a:srgbClr val="FF0000"/>
              </a:solidFill>
              <a:latin typeface="Consolas" panose="020B0609020204030204" pitchFamily="49" charset="0"/>
            </a:endParaRPr>
          </a:p>
          <a:p>
            <a:r>
              <a:rPr lang="en-US" altLang="zh-CN" dirty="0">
                <a:solidFill>
                  <a:srgbClr val="FF0000"/>
                </a:solidFill>
                <a:latin typeface="Consolas" panose="020B0609020204030204" pitchFamily="49" charset="0"/>
              </a:rPr>
              <a:t>the number of items from the data to takes the training model</a:t>
            </a:r>
            <a:endParaRPr lang="en-US" altLang="zh-CN" b="0" dirty="0">
              <a:solidFill>
                <a:srgbClr val="FF0000"/>
              </a:solidFill>
              <a:effectLst/>
              <a:latin typeface="Consolas" panose="020B0609020204030204" pitchFamily="49" charset="0"/>
            </a:endParaRPr>
          </a:p>
        </p:txBody>
      </p:sp>
      <p:sp>
        <p:nvSpPr>
          <p:cNvPr id="25" name="book-with-bookmark_66127">
            <a:extLst>
              <a:ext uri="{FF2B5EF4-FFF2-40B4-BE49-F238E27FC236}">
                <a16:creationId xmlns:a16="http://schemas.microsoft.com/office/drawing/2014/main" id="{D44B6ACF-3FC7-26B5-9BDD-49018937D5E9}"/>
              </a:ext>
            </a:extLst>
          </p:cNvPr>
          <p:cNvSpPr>
            <a:spLocks noChangeAspect="1"/>
          </p:cNvSpPr>
          <p:nvPr/>
        </p:nvSpPr>
        <p:spPr bwMode="auto">
          <a:xfrm>
            <a:off x="1765798" y="3730301"/>
            <a:ext cx="600746" cy="444160"/>
          </a:xfrm>
          <a:custGeom>
            <a:avLst/>
            <a:gdLst>
              <a:gd name="connsiteX0" fmla="*/ 151125 w 609401"/>
              <a:gd name="connsiteY0" fmla="*/ 391073 h 450560"/>
              <a:gd name="connsiteX1" fmla="*/ 304699 w 609401"/>
              <a:gd name="connsiteY1" fmla="*/ 406374 h 450560"/>
              <a:gd name="connsiteX2" fmla="*/ 458274 w 609401"/>
              <a:gd name="connsiteY2" fmla="*/ 391073 h 450560"/>
              <a:gd name="connsiteX3" fmla="*/ 591092 w 609401"/>
              <a:gd name="connsiteY3" fmla="*/ 401435 h 450560"/>
              <a:gd name="connsiteX4" fmla="*/ 591415 w 609401"/>
              <a:gd name="connsiteY4" fmla="*/ 401489 h 450560"/>
              <a:gd name="connsiteX5" fmla="*/ 594964 w 609401"/>
              <a:gd name="connsiteY5" fmla="*/ 402240 h 450560"/>
              <a:gd name="connsiteX6" fmla="*/ 609052 w 609401"/>
              <a:gd name="connsiteY6" fmla="*/ 423286 h 450560"/>
              <a:gd name="connsiteX7" fmla="*/ 607708 w 609401"/>
              <a:gd name="connsiteY7" fmla="*/ 430266 h 450560"/>
              <a:gd name="connsiteX8" fmla="*/ 586629 w 609401"/>
              <a:gd name="connsiteY8" fmla="*/ 444386 h 450560"/>
              <a:gd name="connsiteX9" fmla="*/ 583134 w 609401"/>
              <a:gd name="connsiteY9" fmla="*/ 443688 h 450560"/>
              <a:gd name="connsiteX10" fmla="*/ 458274 w 609401"/>
              <a:gd name="connsiteY10" fmla="*/ 434078 h 450560"/>
              <a:gd name="connsiteX11" fmla="*/ 312012 w 609401"/>
              <a:gd name="connsiteY11" fmla="*/ 449271 h 450560"/>
              <a:gd name="connsiteX12" fmla="*/ 304699 w 609401"/>
              <a:gd name="connsiteY12" fmla="*/ 450560 h 450560"/>
              <a:gd name="connsiteX13" fmla="*/ 297386 w 609401"/>
              <a:gd name="connsiteY13" fmla="*/ 449271 h 450560"/>
              <a:gd name="connsiteX14" fmla="*/ 151125 w 609401"/>
              <a:gd name="connsiteY14" fmla="*/ 434078 h 450560"/>
              <a:gd name="connsiteX15" fmla="*/ 26318 w 609401"/>
              <a:gd name="connsiteY15" fmla="*/ 443688 h 450560"/>
              <a:gd name="connsiteX16" fmla="*/ 22823 w 609401"/>
              <a:gd name="connsiteY16" fmla="*/ 444386 h 450560"/>
              <a:gd name="connsiteX17" fmla="*/ 1744 w 609401"/>
              <a:gd name="connsiteY17" fmla="*/ 430266 h 450560"/>
              <a:gd name="connsiteX18" fmla="*/ 346 w 609401"/>
              <a:gd name="connsiteY18" fmla="*/ 423286 h 450560"/>
              <a:gd name="connsiteX19" fmla="*/ 14488 w 609401"/>
              <a:gd name="connsiteY19" fmla="*/ 402240 h 450560"/>
              <a:gd name="connsiteX20" fmla="*/ 17983 w 609401"/>
              <a:gd name="connsiteY20" fmla="*/ 401489 h 450560"/>
              <a:gd name="connsiteX21" fmla="*/ 18360 w 609401"/>
              <a:gd name="connsiteY21" fmla="*/ 401435 h 450560"/>
              <a:gd name="connsiteX22" fmla="*/ 151125 w 609401"/>
              <a:gd name="connsiteY22" fmla="*/ 391073 h 450560"/>
              <a:gd name="connsiteX23" fmla="*/ 409876 w 609401"/>
              <a:gd name="connsiteY23" fmla="*/ 2188 h 450560"/>
              <a:gd name="connsiteX24" fmla="*/ 409876 w 609401"/>
              <a:gd name="connsiteY24" fmla="*/ 95506 h 450560"/>
              <a:gd name="connsiteX25" fmla="*/ 426869 w 609401"/>
              <a:gd name="connsiteY25" fmla="*/ 104205 h 450560"/>
              <a:gd name="connsiteX26" fmla="*/ 451069 w 609401"/>
              <a:gd name="connsiteY26" fmla="*/ 87023 h 450560"/>
              <a:gd name="connsiteX27" fmla="*/ 463545 w 609401"/>
              <a:gd name="connsiteY27" fmla="*/ 87023 h 450560"/>
              <a:gd name="connsiteX28" fmla="*/ 487691 w 609401"/>
              <a:gd name="connsiteY28" fmla="*/ 104205 h 450560"/>
              <a:gd name="connsiteX29" fmla="*/ 504684 w 609401"/>
              <a:gd name="connsiteY29" fmla="*/ 95506 h 450560"/>
              <a:gd name="connsiteX30" fmla="*/ 504684 w 609401"/>
              <a:gd name="connsiteY30" fmla="*/ 3208 h 450560"/>
              <a:gd name="connsiteX31" fmla="*/ 588845 w 609401"/>
              <a:gd name="connsiteY31" fmla="*/ 21464 h 450560"/>
              <a:gd name="connsiteX32" fmla="*/ 601321 w 609401"/>
              <a:gd name="connsiteY32" fmla="*/ 38484 h 450560"/>
              <a:gd name="connsiteX33" fmla="*/ 601321 w 609401"/>
              <a:gd name="connsiteY33" fmla="*/ 360589 h 450560"/>
              <a:gd name="connsiteX34" fmla="*/ 583467 w 609401"/>
              <a:gd name="connsiteY34" fmla="*/ 378469 h 450560"/>
              <a:gd name="connsiteX35" fmla="*/ 579703 w 609401"/>
              <a:gd name="connsiteY35" fmla="*/ 378039 h 450560"/>
              <a:gd name="connsiteX36" fmla="*/ 453005 w 609401"/>
              <a:gd name="connsiteY36" fmla="*/ 367623 h 450560"/>
              <a:gd name="connsiteX37" fmla="*/ 316519 w 609401"/>
              <a:gd name="connsiteY37" fmla="*/ 380348 h 450560"/>
              <a:gd name="connsiteX38" fmla="*/ 316519 w 609401"/>
              <a:gd name="connsiteY38" fmla="*/ 21625 h 450560"/>
              <a:gd name="connsiteX39" fmla="*/ 409876 w 609401"/>
              <a:gd name="connsiteY39" fmla="*/ 2188 h 450560"/>
              <a:gd name="connsiteX40" fmla="*/ 156447 w 609401"/>
              <a:gd name="connsiteY40" fmla="*/ 0 h 450560"/>
              <a:gd name="connsiteX41" fmla="*/ 292879 w 609401"/>
              <a:gd name="connsiteY41" fmla="*/ 21641 h 450560"/>
              <a:gd name="connsiteX42" fmla="*/ 292879 w 609401"/>
              <a:gd name="connsiteY42" fmla="*/ 380347 h 450560"/>
              <a:gd name="connsiteX43" fmla="*/ 156447 w 609401"/>
              <a:gd name="connsiteY43" fmla="*/ 367567 h 450560"/>
              <a:gd name="connsiteX44" fmla="*/ 29749 w 609401"/>
              <a:gd name="connsiteY44" fmla="*/ 378038 h 450560"/>
              <a:gd name="connsiteX45" fmla="*/ 25931 w 609401"/>
              <a:gd name="connsiteY45" fmla="*/ 378468 h 450560"/>
              <a:gd name="connsiteX46" fmla="*/ 8077 w 609401"/>
              <a:gd name="connsiteY46" fmla="*/ 360586 h 450560"/>
              <a:gd name="connsiteX47" fmla="*/ 8077 w 609401"/>
              <a:gd name="connsiteY47" fmla="*/ 38502 h 450560"/>
              <a:gd name="connsiteX48" fmla="*/ 20553 w 609401"/>
              <a:gd name="connsiteY48" fmla="*/ 21479 h 450560"/>
              <a:gd name="connsiteX49" fmla="*/ 156447 w 609401"/>
              <a:gd name="connsiteY49" fmla="*/ 0 h 45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9401" h="450560">
                <a:moveTo>
                  <a:pt x="151125" y="391073"/>
                </a:moveTo>
                <a:cubicBezTo>
                  <a:pt x="214953" y="391073"/>
                  <a:pt x="272543" y="396871"/>
                  <a:pt x="304699" y="406374"/>
                </a:cubicBezTo>
                <a:cubicBezTo>
                  <a:pt x="336909" y="396871"/>
                  <a:pt x="394500" y="391073"/>
                  <a:pt x="458274" y="391073"/>
                </a:cubicBezTo>
                <a:cubicBezTo>
                  <a:pt x="509197" y="391073"/>
                  <a:pt x="557538" y="394831"/>
                  <a:pt x="591092" y="401435"/>
                </a:cubicBezTo>
                <a:cubicBezTo>
                  <a:pt x="591200" y="401435"/>
                  <a:pt x="591307" y="401489"/>
                  <a:pt x="591415" y="401489"/>
                </a:cubicBezTo>
                <a:lnTo>
                  <a:pt x="594964" y="402240"/>
                </a:lnTo>
                <a:cubicBezTo>
                  <a:pt x="604697" y="404173"/>
                  <a:pt x="610988" y="413622"/>
                  <a:pt x="609052" y="423286"/>
                </a:cubicBezTo>
                <a:lnTo>
                  <a:pt x="607708" y="430266"/>
                </a:lnTo>
                <a:cubicBezTo>
                  <a:pt x="605772" y="440037"/>
                  <a:pt x="596308" y="446319"/>
                  <a:pt x="586629" y="444386"/>
                </a:cubicBezTo>
                <a:lnTo>
                  <a:pt x="583134" y="443688"/>
                </a:lnTo>
                <a:cubicBezTo>
                  <a:pt x="552215" y="437567"/>
                  <a:pt x="506669" y="434078"/>
                  <a:pt x="458274" y="434078"/>
                </a:cubicBezTo>
                <a:cubicBezTo>
                  <a:pt x="386219" y="434078"/>
                  <a:pt x="332876" y="441755"/>
                  <a:pt x="312012" y="449271"/>
                </a:cubicBezTo>
                <a:cubicBezTo>
                  <a:pt x="309646" y="450130"/>
                  <a:pt x="307173" y="450560"/>
                  <a:pt x="304699" y="450560"/>
                </a:cubicBezTo>
                <a:cubicBezTo>
                  <a:pt x="302279" y="450560"/>
                  <a:pt x="299752" y="450130"/>
                  <a:pt x="297386" y="449271"/>
                </a:cubicBezTo>
                <a:cubicBezTo>
                  <a:pt x="276522" y="441648"/>
                  <a:pt x="223180" y="434078"/>
                  <a:pt x="151125" y="434078"/>
                </a:cubicBezTo>
                <a:cubicBezTo>
                  <a:pt x="102729" y="434078"/>
                  <a:pt x="57238" y="437567"/>
                  <a:pt x="26318" y="443688"/>
                </a:cubicBezTo>
                <a:lnTo>
                  <a:pt x="22823" y="444386"/>
                </a:lnTo>
                <a:cubicBezTo>
                  <a:pt x="13036" y="446319"/>
                  <a:pt x="3680" y="439930"/>
                  <a:pt x="1744" y="430266"/>
                </a:cubicBezTo>
                <a:lnTo>
                  <a:pt x="346" y="423286"/>
                </a:lnTo>
                <a:cubicBezTo>
                  <a:pt x="-1590" y="413515"/>
                  <a:pt x="4809" y="404173"/>
                  <a:pt x="14488" y="402240"/>
                </a:cubicBezTo>
                <a:lnTo>
                  <a:pt x="17983" y="401489"/>
                </a:lnTo>
                <a:cubicBezTo>
                  <a:pt x="18145" y="401489"/>
                  <a:pt x="18199" y="401435"/>
                  <a:pt x="18360" y="401435"/>
                </a:cubicBezTo>
                <a:cubicBezTo>
                  <a:pt x="51860" y="394831"/>
                  <a:pt x="100256" y="391073"/>
                  <a:pt x="151125" y="391073"/>
                </a:cubicBezTo>
                <a:close/>
                <a:moveTo>
                  <a:pt x="409876" y="2188"/>
                </a:moveTo>
                <a:lnTo>
                  <a:pt x="409876" y="95506"/>
                </a:lnTo>
                <a:cubicBezTo>
                  <a:pt x="409876" y="104205"/>
                  <a:pt x="419771" y="109306"/>
                  <a:pt x="426869" y="104205"/>
                </a:cubicBezTo>
                <a:lnTo>
                  <a:pt x="451069" y="87023"/>
                </a:lnTo>
                <a:cubicBezTo>
                  <a:pt x="454779" y="84392"/>
                  <a:pt x="459781" y="84392"/>
                  <a:pt x="463545" y="87023"/>
                </a:cubicBezTo>
                <a:lnTo>
                  <a:pt x="487691" y="104205"/>
                </a:lnTo>
                <a:cubicBezTo>
                  <a:pt x="494789" y="109306"/>
                  <a:pt x="504684" y="104205"/>
                  <a:pt x="504684" y="95506"/>
                </a:cubicBezTo>
                <a:lnTo>
                  <a:pt x="504684" y="3208"/>
                </a:lnTo>
                <a:cubicBezTo>
                  <a:pt x="542328" y="7879"/>
                  <a:pt x="572820" y="16309"/>
                  <a:pt x="588845" y="21464"/>
                </a:cubicBezTo>
                <a:cubicBezTo>
                  <a:pt x="596320" y="23826"/>
                  <a:pt x="601321" y="30699"/>
                  <a:pt x="601321" y="38484"/>
                </a:cubicBezTo>
                <a:lnTo>
                  <a:pt x="601321" y="360589"/>
                </a:lnTo>
                <a:cubicBezTo>
                  <a:pt x="601321" y="370683"/>
                  <a:pt x="593093" y="378469"/>
                  <a:pt x="583467" y="378469"/>
                </a:cubicBezTo>
                <a:cubicBezTo>
                  <a:pt x="582177" y="378469"/>
                  <a:pt x="580994" y="378361"/>
                  <a:pt x="579703" y="378039"/>
                </a:cubicBezTo>
                <a:cubicBezTo>
                  <a:pt x="549803" y="371596"/>
                  <a:pt x="504093" y="367623"/>
                  <a:pt x="453005" y="367623"/>
                </a:cubicBezTo>
                <a:cubicBezTo>
                  <a:pt x="396001" y="367623"/>
                  <a:pt x="345774" y="372670"/>
                  <a:pt x="316519" y="380348"/>
                </a:cubicBezTo>
                <a:lnTo>
                  <a:pt x="316519" y="21625"/>
                </a:lnTo>
                <a:cubicBezTo>
                  <a:pt x="333674" y="16094"/>
                  <a:pt x="367822" y="6591"/>
                  <a:pt x="409876" y="2188"/>
                </a:cubicBezTo>
                <a:close/>
                <a:moveTo>
                  <a:pt x="156447" y="0"/>
                </a:moveTo>
                <a:cubicBezTo>
                  <a:pt x="217699" y="0"/>
                  <a:pt x="270239" y="14391"/>
                  <a:pt x="292879" y="21641"/>
                </a:cubicBezTo>
                <a:lnTo>
                  <a:pt x="292879" y="380347"/>
                </a:lnTo>
                <a:cubicBezTo>
                  <a:pt x="263625" y="372668"/>
                  <a:pt x="213451" y="367567"/>
                  <a:pt x="156447" y="367567"/>
                </a:cubicBezTo>
                <a:cubicBezTo>
                  <a:pt x="105306" y="367567"/>
                  <a:pt x="59703" y="371648"/>
                  <a:pt x="29749" y="378038"/>
                </a:cubicBezTo>
                <a:cubicBezTo>
                  <a:pt x="28459" y="378306"/>
                  <a:pt x="27168" y="378468"/>
                  <a:pt x="25931" y="378468"/>
                </a:cubicBezTo>
                <a:cubicBezTo>
                  <a:pt x="16359" y="378468"/>
                  <a:pt x="8077" y="370681"/>
                  <a:pt x="8077" y="360586"/>
                </a:cubicBezTo>
                <a:lnTo>
                  <a:pt x="8077" y="38502"/>
                </a:lnTo>
                <a:cubicBezTo>
                  <a:pt x="8077" y="30716"/>
                  <a:pt x="13132" y="23842"/>
                  <a:pt x="20553" y="21479"/>
                </a:cubicBezTo>
                <a:cubicBezTo>
                  <a:pt x="43516" y="14176"/>
                  <a:pt x="95733" y="0"/>
                  <a:pt x="156447" y="0"/>
                </a:cubicBezTo>
                <a:close/>
              </a:path>
            </a:pathLst>
          </a:custGeom>
          <a:solidFill>
            <a:srgbClr val="01559D"/>
          </a:solidFill>
          <a:ln>
            <a:noFill/>
          </a:ln>
        </p:spPr>
        <p:txBody>
          <a:bodyPr/>
          <a:lstStyle/>
          <a:p>
            <a:endParaRPr lang="zh-CN" altLang="en-US" dirty="0">
              <a:latin typeface="方正特雅宋简" panose="02000000000000000000" pitchFamily="2" charset="-122"/>
              <a:ea typeface="方正特雅宋简" panose="02000000000000000000" pitchFamily="2" charset="-122"/>
            </a:endParaRPr>
          </a:p>
        </p:txBody>
      </p:sp>
      <p:sp>
        <p:nvSpPr>
          <p:cNvPr id="31" name="book-with-bookmark_66127">
            <a:extLst>
              <a:ext uri="{FF2B5EF4-FFF2-40B4-BE49-F238E27FC236}">
                <a16:creationId xmlns:a16="http://schemas.microsoft.com/office/drawing/2014/main" id="{0C224FB4-1634-E26D-5DC1-0790014E6454}"/>
              </a:ext>
            </a:extLst>
          </p:cNvPr>
          <p:cNvSpPr>
            <a:spLocks noChangeAspect="1"/>
          </p:cNvSpPr>
          <p:nvPr/>
        </p:nvSpPr>
        <p:spPr bwMode="auto">
          <a:xfrm>
            <a:off x="1763070" y="4635073"/>
            <a:ext cx="600746" cy="444160"/>
          </a:xfrm>
          <a:custGeom>
            <a:avLst/>
            <a:gdLst>
              <a:gd name="connsiteX0" fmla="*/ 151125 w 609401"/>
              <a:gd name="connsiteY0" fmla="*/ 391073 h 450560"/>
              <a:gd name="connsiteX1" fmla="*/ 304699 w 609401"/>
              <a:gd name="connsiteY1" fmla="*/ 406374 h 450560"/>
              <a:gd name="connsiteX2" fmla="*/ 458274 w 609401"/>
              <a:gd name="connsiteY2" fmla="*/ 391073 h 450560"/>
              <a:gd name="connsiteX3" fmla="*/ 591092 w 609401"/>
              <a:gd name="connsiteY3" fmla="*/ 401435 h 450560"/>
              <a:gd name="connsiteX4" fmla="*/ 591415 w 609401"/>
              <a:gd name="connsiteY4" fmla="*/ 401489 h 450560"/>
              <a:gd name="connsiteX5" fmla="*/ 594964 w 609401"/>
              <a:gd name="connsiteY5" fmla="*/ 402240 h 450560"/>
              <a:gd name="connsiteX6" fmla="*/ 609052 w 609401"/>
              <a:gd name="connsiteY6" fmla="*/ 423286 h 450560"/>
              <a:gd name="connsiteX7" fmla="*/ 607708 w 609401"/>
              <a:gd name="connsiteY7" fmla="*/ 430266 h 450560"/>
              <a:gd name="connsiteX8" fmla="*/ 586629 w 609401"/>
              <a:gd name="connsiteY8" fmla="*/ 444386 h 450560"/>
              <a:gd name="connsiteX9" fmla="*/ 583134 w 609401"/>
              <a:gd name="connsiteY9" fmla="*/ 443688 h 450560"/>
              <a:gd name="connsiteX10" fmla="*/ 458274 w 609401"/>
              <a:gd name="connsiteY10" fmla="*/ 434078 h 450560"/>
              <a:gd name="connsiteX11" fmla="*/ 312012 w 609401"/>
              <a:gd name="connsiteY11" fmla="*/ 449271 h 450560"/>
              <a:gd name="connsiteX12" fmla="*/ 304699 w 609401"/>
              <a:gd name="connsiteY12" fmla="*/ 450560 h 450560"/>
              <a:gd name="connsiteX13" fmla="*/ 297386 w 609401"/>
              <a:gd name="connsiteY13" fmla="*/ 449271 h 450560"/>
              <a:gd name="connsiteX14" fmla="*/ 151125 w 609401"/>
              <a:gd name="connsiteY14" fmla="*/ 434078 h 450560"/>
              <a:gd name="connsiteX15" fmla="*/ 26318 w 609401"/>
              <a:gd name="connsiteY15" fmla="*/ 443688 h 450560"/>
              <a:gd name="connsiteX16" fmla="*/ 22823 w 609401"/>
              <a:gd name="connsiteY16" fmla="*/ 444386 h 450560"/>
              <a:gd name="connsiteX17" fmla="*/ 1744 w 609401"/>
              <a:gd name="connsiteY17" fmla="*/ 430266 h 450560"/>
              <a:gd name="connsiteX18" fmla="*/ 346 w 609401"/>
              <a:gd name="connsiteY18" fmla="*/ 423286 h 450560"/>
              <a:gd name="connsiteX19" fmla="*/ 14488 w 609401"/>
              <a:gd name="connsiteY19" fmla="*/ 402240 h 450560"/>
              <a:gd name="connsiteX20" fmla="*/ 17983 w 609401"/>
              <a:gd name="connsiteY20" fmla="*/ 401489 h 450560"/>
              <a:gd name="connsiteX21" fmla="*/ 18360 w 609401"/>
              <a:gd name="connsiteY21" fmla="*/ 401435 h 450560"/>
              <a:gd name="connsiteX22" fmla="*/ 151125 w 609401"/>
              <a:gd name="connsiteY22" fmla="*/ 391073 h 450560"/>
              <a:gd name="connsiteX23" fmla="*/ 409876 w 609401"/>
              <a:gd name="connsiteY23" fmla="*/ 2188 h 450560"/>
              <a:gd name="connsiteX24" fmla="*/ 409876 w 609401"/>
              <a:gd name="connsiteY24" fmla="*/ 95506 h 450560"/>
              <a:gd name="connsiteX25" fmla="*/ 426869 w 609401"/>
              <a:gd name="connsiteY25" fmla="*/ 104205 h 450560"/>
              <a:gd name="connsiteX26" fmla="*/ 451069 w 609401"/>
              <a:gd name="connsiteY26" fmla="*/ 87023 h 450560"/>
              <a:gd name="connsiteX27" fmla="*/ 463545 w 609401"/>
              <a:gd name="connsiteY27" fmla="*/ 87023 h 450560"/>
              <a:gd name="connsiteX28" fmla="*/ 487691 w 609401"/>
              <a:gd name="connsiteY28" fmla="*/ 104205 h 450560"/>
              <a:gd name="connsiteX29" fmla="*/ 504684 w 609401"/>
              <a:gd name="connsiteY29" fmla="*/ 95506 h 450560"/>
              <a:gd name="connsiteX30" fmla="*/ 504684 w 609401"/>
              <a:gd name="connsiteY30" fmla="*/ 3208 h 450560"/>
              <a:gd name="connsiteX31" fmla="*/ 588845 w 609401"/>
              <a:gd name="connsiteY31" fmla="*/ 21464 h 450560"/>
              <a:gd name="connsiteX32" fmla="*/ 601321 w 609401"/>
              <a:gd name="connsiteY32" fmla="*/ 38484 h 450560"/>
              <a:gd name="connsiteX33" fmla="*/ 601321 w 609401"/>
              <a:gd name="connsiteY33" fmla="*/ 360589 h 450560"/>
              <a:gd name="connsiteX34" fmla="*/ 583467 w 609401"/>
              <a:gd name="connsiteY34" fmla="*/ 378469 h 450560"/>
              <a:gd name="connsiteX35" fmla="*/ 579703 w 609401"/>
              <a:gd name="connsiteY35" fmla="*/ 378039 h 450560"/>
              <a:gd name="connsiteX36" fmla="*/ 453005 w 609401"/>
              <a:gd name="connsiteY36" fmla="*/ 367623 h 450560"/>
              <a:gd name="connsiteX37" fmla="*/ 316519 w 609401"/>
              <a:gd name="connsiteY37" fmla="*/ 380348 h 450560"/>
              <a:gd name="connsiteX38" fmla="*/ 316519 w 609401"/>
              <a:gd name="connsiteY38" fmla="*/ 21625 h 450560"/>
              <a:gd name="connsiteX39" fmla="*/ 409876 w 609401"/>
              <a:gd name="connsiteY39" fmla="*/ 2188 h 450560"/>
              <a:gd name="connsiteX40" fmla="*/ 156447 w 609401"/>
              <a:gd name="connsiteY40" fmla="*/ 0 h 450560"/>
              <a:gd name="connsiteX41" fmla="*/ 292879 w 609401"/>
              <a:gd name="connsiteY41" fmla="*/ 21641 h 450560"/>
              <a:gd name="connsiteX42" fmla="*/ 292879 w 609401"/>
              <a:gd name="connsiteY42" fmla="*/ 380347 h 450560"/>
              <a:gd name="connsiteX43" fmla="*/ 156447 w 609401"/>
              <a:gd name="connsiteY43" fmla="*/ 367567 h 450560"/>
              <a:gd name="connsiteX44" fmla="*/ 29749 w 609401"/>
              <a:gd name="connsiteY44" fmla="*/ 378038 h 450560"/>
              <a:gd name="connsiteX45" fmla="*/ 25931 w 609401"/>
              <a:gd name="connsiteY45" fmla="*/ 378468 h 450560"/>
              <a:gd name="connsiteX46" fmla="*/ 8077 w 609401"/>
              <a:gd name="connsiteY46" fmla="*/ 360586 h 450560"/>
              <a:gd name="connsiteX47" fmla="*/ 8077 w 609401"/>
              <a:gd name="connsiteY47" fmla="*/ 38502 h 450560"/>
              <a:gd name="connsiteX48" fmla="*/ 20553 w 609401"/>
              <a:gd name="connsiteY48" fmla="*/ 21479 h 450560"/>
              <a:gd name="connsiteX49" fmla="*/ 156447 w 609401"/>
              <a:gd name="connsiteY49" fmla="*/ 0 h 45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9401" h="450560">
                <a:moveTo>
                  <a:pt x="151125" y="391073"/>
                </a:moveTo>
                <a:cubicBezTo>
                  <a:pt x="214953" y="391073"/>
                  <a:pt x="272543" y="396871"/>
                  <a:pt x="304699" y="406374"/>
                </a:cubicBezTo>
                <a:cubicBezTo>
                  <a:pt x="336909" y="396871"/>
                  <a:pt x="394500" y="391073"/>
                  <a:pt x="458274" y="391073"/>
                </a:cubicBezTo>
                <a:cubicBezTo>
                  <a:pt x="509197" y="391073"/>
                  <a:pt x="557538" y="394831"/>
                  <a:pt x="591092" y="401435"/>
                </a:cubicBezTo>
                <a:cubicBezTo>
                  <a:pt x="591200" y="401435"/>
                  <a:pt x="591307" y="401489"/>
                  <a:pt x="591415" y="401489"/>
                </a:cubicBezTo>
                <a:lnTo>
                  <a:pt x="594964" y="402240"/>
                </a:lnTo>
                <a:cubicBezTo>
                  <a:pt x="604697" y="404173"/>
                  <a:pt x="610988" y="413622"/>
                  <a:pt x="609052" y="423286"/>
                </a:cubicBezTo>
                <a:lnTo>
                  <a:pt x="607708" y="430266"/>
                </a:lnTo>
                <a:cubicBezTo>
                  <a:pt x="605772" y="440037"/>
                  <a:pt x="596308" y="446319"/>
                  <a:pt x="586629" y="444386"/>
                </a:cubicBezTo>
                <a:lnTo>
                  <a:pt x="583134" y="443688"/>
                </a:lnTo>
                <a:cubicBezTo>
                  <a:pt x="552215" y="437567"/>
                  <a:pt x="506669" y="434078"/>
                  <a:pt x="458274" y="434078"/>
                </a:cubicBezTo>
                <a:cubicBezTo>
                  <a:pt x="386219" y="434078"/>
                  <a:pt x="332876" y="441755"/>
                  <a:pt x="312012" y="449271"/>
                </a:cubicBezTo>
                <a:cubicBezTo>
                  <a:pt x="309646" y="450130"/>
                  <a:pt x="307173" y="450560"/>
                  <a:pt x="304699" y="450560"/>
                </a:cubicBezTo>
                <a:cubicBezTo>
                  <a:pt x="302279" y="450560"/>
                  <a:pt x="299752" y="450130"/>
                  <a:pt x="297386" y="449271"/>
                </a:cubicBezTo>
                <a:cubicBezTo>
                  <a:pt x="276522" y="441648"/>
                  <a:pt x="223180" y="434078"/>
                  <a:pt x="151125" y="434078"/>
                </a:cubicBezTo>
                <a:cubicBezTo>
                  <a:pt x="102729" y="434078"/>
                  <a:pt x="57238" y="437567"/>
                  <a:pt x="26318" y="443688"/>
                </a:cubicBezTo>
                <a:lnTo>
                  <a:pt x="22823" y="444386"/>
                </a:lnTo>
                <a:cubicBezTo>
                  <a:pt x="13036" y="446319"/>
                  <a:pt x="3680" y="439930"/>
                  <a:pt x="1744" y="430266"/>
                </a:cubicBezTo>
                <a:lnTo>
                  <a:pt x="346" y="423286"/>
                </a:lnTo>
                <a:cubicBezTo>
                  <a:pt x="-1590" y="413515"/>
                  <a:pt x="4809" y="404173"/>
                  <a:pt x="14488" y="402240"/>
                </a:cubicBezTo>
                <a:lnTo>
                  <a:pt x="17983" y="401489"/>
                </a:lnTo>
                <a:cubicBezTo>
                  <a:pt x="18145" y="401489"/>
                  <a:pt x="18199" y="401435"/>
                  <a:pt x="18360" y="401435"/>
                </a:cubicBezTo>
                <a:cubicBezTo>
                  <a:pt x="51860" y="394831"/>
                  <a:pt x="100256" y="391073"/>
                  <a:pt x="151125" y="391073"/>
                </a:cubicBezTo>
                <a:close/>
                <a:moveTo>
                  <a:pt x="409876" y="2188"/>
                </a:moveTo>
                <a:lnTo>
                  <a:pt x="409876" y="95506"/>
                </a:lnTo>
                <a:cubicBezTo>
                  <a:pt x="409876" y="104205"/>
                  <a:pt x="419771" y="109306"/>
                  <a:pt x="426869" y="104205"/>
                </a:cubicBezTo>
                <a:lnTo>
                  <a:pt x="451069" y="87023"/>
                </a:lnTo>
                <a:cubicBezTo>
                  <a:pt x="454779" y="84392"/>
                  <a:pt x="459781" y="84392"/>
                  <a:pt x="463545" y="87023"/>
                </a:cubicBezTo>
                <a:lnTo>
                  <a:pt x="487691" y="104205"/>
                </a:lnTo>
                <a:cubicBezTo>
                  <a:pt x="494789" y="109306"/>
                  <a:pt x="504684" y="104205"/>
                  <a:pt x="504684" y="95506"/>
                </a:cubicBezTo>
                <a:lnTo>
                  <a:pt x="504684" y="3208"/>
                </a:lnTo>
                <a:cubicBezTo>
                  <a:pt x="542328" y="7879"/>
                  <a:pt x="572820" y="16309"/>
                  <a:pt x="588845" y="21464"/>
                </a:cubicBezTo>
                <a:cubicBezTo>
                  <a:pt x="596320" y="23826"/>
                  <a:pt x="601321" y="30699"/>
                  <a:pt x="601321" y="38484"/>
                </a:cubicBezTo>
                <a:lnTo>
                  <a:pt x="601321" y="360589"/>
                </a:lnTo>
                <a:cubicBezTo>
                  <a:pt x="601321" y="370683"/>
                  <a:pt x="593093" y="378469"/>
                  <a:pt x="583467" y="378469"/>
                </a:cubicBezTo>
                <a:cubicBezTo>
                  <a:pt x="582177" y="378469"/>
                  <a:pt x="580994" y="378361"/>
                  <a:pt x="579703" y="378039"/>
                </a:cubicBezTo>
                <a:cubicBezTo>
                  <a:pt x="549803" y="371596"/>
                  <a:pt x="504093" y="367623"/>
                  <a:pt x="453005" y="367623"/>
                </a:cubicBezTo>
                <a:cubicBezTo>
                  <a:pt x="396001" y="367623"/>
                  <a:pt x="345774" y="372670"/>
                  <a:pt x="316519" y="380348"/>
                </a:cubicBezTo>
                <a:lnTo>
                  <a:pt x="316519" y="21625"/>
                </a:lnTo>
                <a:cubicBezTo>
                  <a:pt x="333674" y="16094"/>
                  <a:pt x="367822" y="6591"/>
                  <a:pt x="409876" y="2188"/>
                </a:cubicBezTo>
                <a:close/>
                <a:moveTo>
                  <a:pt x="156447" y="0"/>
                </a:moveTo>
                <a:cubicBezTo>
                  <a:pt x="217699" y="0"/>
                  <a:pt x="270239" y="14391"/>
                  <a:pt x="292879" y="21641"/>
                </a:cubicBezTo>
                <a:lnTo>
                  <a:pt x="292879" y="380347"/>
                </a:lnTo>
                <a:cubicBezTo>
                  <a:pt x="263625" y="372668"/>
                  <a:pt x="213451" y="367567"/>
                  <a:pt x="156447" y="367567"/>
                </a:cubicBezTo>
                <a:cubicBezTo>
                  <a:pt x="105306" y="367567"/>
                  <a:pt x="59703" y="371648"/>
                  <a:pt x="29749" y="378038"/>
                </a:cubicBezTo>
                <a:cubicBezTo>
                  <a:pt x="28459" y="378306"/>
                  <a:pt x="27168" y="378468"/>
                  <a:pt x="25931" y="378468"/>
                </a:cubicBezTo>
                <a:cubicBezTo>
                  <a:pt x="16359" y="378468"/>
                  <a:pt x="8077" y="370681"/>
                  <a:pt x="8077" y="360586"/>
                </a:cubicBezTo>
                <a:lnTo>
                  <a:pt x="8077" y="38502"/>
                </a:lnTo>
                <a:cubicBezTo>
                  <a:pt x="8077" y="30716"/>
                  <a:pt x="13132" y="23842"/>
                  <a:pt x="20553" y="21479"/>
                </a:cubicBezTo>
                <a:cubicBezTo>
                  <a:pt x="43516" y="14176"/>
                  <a:pt x="95733" y="0"/>
                  <a:pt x="156447" y="0"/>
                </a:cubicBezTo>
                <a:close/>
              </a:path>
            </a:pathLst>
          </a:custGeom>
          <a:solidFill>
            <a:srgbClr val="01559D"/>
          </a:solidFill>
          <a:ln>
            <a:noFill/>
          </a:ln>
        </p:spPr>
        <p:txBody>
          <a:bodyPr/>
          <a:lstStyle/>
          <a:p>
            <a:endParaRPr lang="zh-CN" altLang="en-US" dirty="0">
              <a:latin typeface="方正特雅宋简" panose="02000000000000000000" pitchFamily="2" charset="-122"/>
              <a:ea typeface="方正特雅宋简" panose="02000000000000000000" pitchFamily="2" charset="-122"/>
            </a:endParaRPr>
          </a:p>
        </p:txBody>
      </p:sp>
      <p:sp>
        <p:nvSpPr>
          <p:cNvPr id="32" name="文本框 31">
            <a:extLst>
              <a:ext uri="{FF2B5EF4-FFF2-40B4-BE49-F238E27FC236}">
                <a16:creationId xmlns:a16="http://schemas.microsoft.com/office/drawing/2014/main" id="{6733361C-6591-3F56-EDA4-6184D7FEB763}"/>
              </a:ext>
            </a:extLst>
          </p:cNvPr>
          <p:cNvSpPr txBox="1"/>
          <p:nvPr/>
        </p:nvSpPr>
        <p:spPr>
          <a:xfrm>
            <a:off x="2759801" y="3767715"/>
            <a:ext cx="6097136" cy="369332"/>
          </a:xfrm>
          <a:prstGeom prst="rect">
            <a:avLst/>
          </a:prstGeom>
          <a:noFill/>
        </p:spPr>
        <p:txBody>
          <a:bodyPr wrap="square">
            <a:spAutoFit/>
          </a:bodyPr>
          <a:lstStyle/>
          <a:p>
            <a:r>
              <a:rPr lang="en-US" altLang="zh-CN" b="0" dirty="0">
                <a:solidFill>
                  <a:srgbClr val="FF0000"/>
                </a:solidFill>
                <a:effectLst/>
                <a:latin typeface="Consolas" panose="020B0609020204030204" pitchFamily="49" charset="0"/>
              </a:rPr>
              <a:t>EPOCHS</a:t>
            </a:r>
            <a:r>
              <a:rPr lang="zh-CN" altLang="en-US" dirty="0">
                <a:solidFill>
                  <a:srgbClr val="FF0000"/>
                </a:solidFill>
                <a:latin typeface="Consolas" panose="020B0609020204030204" pitchFamily="49" charset="0"/>
              </a:rPr>
              <a:t>：模型训练周期次数（次数越大时间越长结果越好）</a:t>
            </a:r>
            <a:endParaRPr lang="en-US" altLang="zh-CN" b="0" dirty="0">
              <a:solidFill>
                <a:srgbClr val="FF0000"/>
              </a:solidFill>
              <a:effectLst/>
              <a:latin typeface="Consolas" panose="020B0609020204030204" pitchFamily="49" charset="0"/>
            </a:endParaRPr>
          </a:p>
        </p:txBody>
      </p:sp>
      <p:sp>
        <p:nvSpPr>
          <p:cNvPr id="33" name="文本框 32">
            <a:extLst>
              <a:ext uri="{FF2B5EF4-FFF2-40B4-BE49-F238E27FC236}">
                <a16:creationId xmlns:a16="http://schemas.microsoft.com/office/drawing/2014/main" id="{B7C529B8-D5AB-6C32-3F19-46174DE3B651}"/>
              </a:ext>
            </a:extLst>
          </p:cNvPr>
          <p:cNvSpPr txBox="1"/>
          <p:nvPr/>
        </p:nvSpPr>
        <p:spPr>
          <a:xfrm>
            <a:off x="2759800" y="4633511"/>
            <a:ext cx="8581300" cy="646331"/>
          </a:xfrm>
          <a:prstGeom prst="rect">
            <a:avLst/>
          </a:prstGeom>
          <a:noFill/>
        </p:spPr>
        <p:txBody>
          <a:bodyPr wrap="square">
            <a:spAutoFit/>
          </a:bodyPr>
          <a:lstStyle/>
          <a:p>
            <a:r>
              <a:rPr lang="en-US" altLang="zh-CN" b="0" dirty="0">
                <a:solidFill>
                  <a:srgbClr val="FF0000"/>
                </a:solidFill>
                <a:effectLst/>
                <a:latin typeface="Consolas" panose="020B0609020204030204" pitchFamily="49" charset="0"/>
              </a:rPr>
              <a:t>Temperature</a:t>
            </a:r>
            <a:r>
              <a:rPr lang="zh-CN" altLang="en-US" dirty="0">
                <a:solidFill>
                  <a:srgbClr val="FF0000"/>
                </a:solidFill>
                <a:latin typeface="Consolas" panose="020B0609020204030204" pitchFamily="49" charset="0"/>
              </a:rPr>
              <a:t>：模型温度（用于决定生成文本类型）</a:t>
            </a:r>
            <a:endParaRPr lang="en-US" altLang="zh-CN" dirty="0">
              <a:solidFill>
                <a:srgbClr val="FF0000"/>
              </a:solidFill>
              <a:latin typeface="Consolas" panose="020B0609020204030204" pitchFamily="49" charset="0"/>
            </a:endParaRPr>
          </a:p>
          <a:p>
            <a:r>
              <a:rPr lang="en-US" altLang="zh-CN" b="0" dirty="0">
                <a:solidFill>
                  <a:srgbClr val="FF0000"/>
                </a:solidFill>
                <a:effectLst/>
                <a:latin typeface="Consolas" panose="020B0609020204030204" pitchFamily="49" charset="0"/>
              </a:rPr>
              <a:t>temperature parameter to generate more or less random predictions</a:t>
            </a:r>
          </a:p>
        </p:txBody>
      </p:sp>
    </p:spTree>
    <p:extLst>
      <p:ext uri="{BB962C8B-B14F-4D97-AF65-F5344CB8AC3E}">
        <p14:creationId xmlns:p14="http://schemas.microsoft.com/office/powerpoint/2010/main" val="2967439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126935E6-4DCA-4EB0-821D-2D63119107B3}"/>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CrisscrossEtching trans="50000" pressure="20"/>
                    </a14:imgEffect>
                    <a14:imgEffect>
                      <a14:sharpenSoften amount="60000"/>
                    </a14:imgEffect>
                    <a14:imgEffect>
                      <a14:saturation sat="0"/>
                    </a14:imgEffect>
                  </a14:imgLayer>
                </a14:imgProps>
              </a:ext>
            </a:extLst>
          </a:blip>
          <a:stretch>
            <a:fillRect/>
          </a:stretch>
        </p:blipFill>
        <p:spPr>
          <a:xfrm>
            <a:off x="1" y="0"/>
            <a:ext cx="12191999" cy="6858001"/>
          </a:xfrm>
          <a:prstGeom prst="rect">
            <a:avLst/>
          </a:prstGeom>
          <a:noFill/>
        </p:spPr>
      </p:pic>
      <p:cxnSp>
        <p:nvCxnSpPr>
          <p:cNvPr id="24" name="Straight Connector 25">
            <a:extLst>
              <a:ext uri="{FF2B5EF4-FFF2-40B4-BE49-F238E27FC236}">
                <a16:creationId xmlns:a16="http://schemas.microsoft.com/office/drawing/2014/main" id="{EEB0E3FF-714E-455E-9E78-DB8B77CFBD67}"/>
              </a:ext>
            </a:extLst>
          </p:cNvPr>
          <p:cNvCxnSpPr/>
          <p:nvPr/>
        </p:nvCxnSpPr>
        <p:spPr>
          <a:xfrm>
            <a:off x="1184314" y="4066140"/>
            <a:ext cx="163049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75B7FAA7-6973-4B8F-A7C1-3A153E43B94C}"/>
              </a:ext>
            </a:extLst>
          </p:cNvPr>
          <p:cNvSpPr/>
          <p:nvPr/>
        </p:nvSpPr>
        <p:spPr>
          <a:xfrm>
            <a:off x="0" y="2169044"/>
            <a:ext cx="12192000" cy="2014054"/>
          </a:xfrm>
          <a:prstGeom prst="rect">
            <a:avLst/>
          </a:prstGeom>
          <a:solidFill>
            <a:srgbClr val="01559D"/>
          </a:solidFill>
          <a:ln>
            <a:solidFill>
              <a:srgbClr val="0155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sp>
        <p:nvSpPr>
          <p:cNvPr id="19" name="文本框 18">
            <a:extLst>
              <a:ext uri="{FF2B5EF4-FFF2-40B4-BE49-F238E27FC236}">
                <a16:creationId xmlns:a16="http://schemas.microsoft.com/office/drawing/2014/main" id="{9F2500D9-723A-40C3-B0DF-9A1A1141FFE3}"/>
              </a:ext>
            </a:extLst>
          </p:cNvPr>
          <p:cNvSpPr txBox="1"/>
          <p:nvPr/>
        </p:nvSpPr>
        <p:spPr>
          <a:xfrm>
            <a:off x="3689498" y="2529740"/>
            <a:ext cx="8502503" cy="923330"/>
          </a:xfrm>
          <a:prstGeom prst="rect">
            <a:avLst/>
          </a:prstGeom>
          <a:noFill/>
        </p:spPr>
        <p:txBody>
          <a:bodyPr wrap="square" rtlCol="0">
            <a:spAutoFit/>
          </a:bodyPr>
          <a:lstStyle/>
          <a:p>
            <a:pPr algn="ctr"/>
            <a:r>
              <a:rPr lang="zh-CN" altLang="en-US" sz="5400" spc="300" dirty="0">
                <a:solidFill>
                  <a:schemeClr val="bg1"/>
                </a:solidFill>
                <a:latin typeface="方正特雅宋简" panose="02000000000000000000" pitchFamily="2" charset="-122"/>
                <a:ea typeface="方正特雅宋简" panose="02000000000000000000" pitchFamily="2" charset="-122"/>
              </a:rPr>
              <a:t>样例代码运行效果</a:t>
            </a:r>
            <a:endParaRPr lang="en-US" altLang="zh-CN" sz="2400" spc="300" dirty="0">
              <a:solidFill>
                <a:schemeClr val="bg1"/>
              </a:solidFill>
              <a:latin typeface="Franklin Gothic" panose="020B7200000000000000" pitchFamily="34" charset="0"/>
              <a:ea typeface="方正特雅宋简" panose="02000000000000000000" pitchFamily="2" charset="-122"/>
            </a:endParaRPr>
          </a:p>
        </p:txBody>
      </p:sp>
      <p:sp>
        <p:nvSpPr>
          <p:cNvPr id="8" name="矩形 7">
            <a:extLst>
              <a:ext uri="{FF2B5EF4-FFF2-40B4-BE49-F238E27FC236}">
                <a16:creationId xmlns:a16="http://schemas.microsoft.com/office/drawing/2014/main" id="{429D5543-A651-4C17-B754-6BC2B7EA8701}"/>
              </a:ext>
            </a:extLst>
          </p:cNvPr>
          <p:cNvSpPr/>
          <p:nvPr/>
        </p:nvSpPr>
        <p:spPr>
          <a:xfrm>
            <a:off x="1438456" y="1855218"/>
            <a:ext cx="2251042" cy="2663848"/>
          </a:xfrm>
          <a:prstGeom prst="rect">
            <a:avLst/>
          </a:prstGeom>
          <a:noFill/>
          <a:ln w="76200">
            <a:solidFill>
              <a:srgbClr val="01559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cxnSp>
        <p:nvCxnSpPr>
          <p:cNvPr id="17" name="直接连接符 16">
            <a:extLst>
              <a:ext uri="{FF2B5EF4-FFF2-40B4-BE49-F238E27FC236}">
                <a16:creationId xmlns:a16="http://schemas.microsoft.com/office/drawing/2014/main" id="{E027ABFE-0BC0-493B-8AF6-755D2EE10E94}"/>
              </a:ext>
            </a:extLst>
          </p:cNvPr>
          <p:cNvCxnSpPr>
            <a:cxnSpLocks/>
          </p:cNvCxnSpPr>
          <p:nvPr/>
        </p:nvCxnSpPr>
        <p:spPr>
          <a:xfrm>
            <a:off x="1640858" y="4384156"/>
            <a:ext cx="1846237" cy="0"/>
          </a:xfrm>
          <a:prstGeom prst="line">
            <a:avLst/>
          </a:prstGeom>
          <a:ln w="57150">
            <a:solidFill>
              <a:srgbClr val="01559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0FECF3FD-F1F7-46FC-804D-5DF290798F5B}"/>
              </a:ext>
            </a:extLst>
          </p:cNvPr>
          <p:cNvSpPr txBox="1"/>
          <p:nvPr/>
        </p:nvSpPr>
        <p:spPr>
          <a:xfrm>
            <a:off x="1883813" y="2360463"/>
            <a:ext cx="1360326" cy="1631216"/>
          </a:xfrm>
          <a:prstGeom prst="rect">
            <a:avLst/>
          </a:prstGeom>
          <a:noFill/>
        </p:spPr>
        <p:txBody>
          <a:bodyPr wrap="square" rtlCol="0">
            <a:spAutoFit/>
          </a:bodyPr>
          <a:lstStyle/>
          <a:p>
            <a:pPr algn="ctr"/>
            <a:r>
              <a:rPr lang="en-US" altLang="zh-CN" sz="10000" b="1" dirty="0">
                <a:solidFill>
                  <a:schemeClr val="bg1"/>
                </a:solidFill>
                <a:effectLst>
                  <a:outerShdw blurRad="50800" dist="38100" dir="2700000" algn="tl" rotWithShape="0">
                    <a:prstClr val="black">
                      <a:alpha val="40000"/>
                    </a:prstClr>
                  </a:outerShdw>
                </a:effectLst>
                <a:latin typeface="Franklin Gothic" panose="020B7200000000000000" pitchFamily="34" charset="0"/>
                <a:ea typeface="方正特雅宋简" panose="02000000000000000000" pitchFamily="2" charset="-122"/>
              </a:rPr>
              <a:t>3</a:t>
            </a:r>
            <a:endParaRPr lang="zh-CN" altLang="en-US" sz="10000" b="1" dirty="0">
              <a:solidFill>
                <a:schemeClr val="bg1"/>
              </a:solidFill>
              <a:effectLst>
                <a:outerShdw blurRad="50800" dist="38100" dir="2700000" algn="tl" rotWithShape="0">
                  <a:prstClr val="black">
                    <a:alpha val="40000"/>
                  </a:prstClr>
                </a:outerShdw>
              </a:effectLst>
              <a:latin typeface="Franklin Gothic" panose="020B7200000000000000" pitchFamily="34" charset="0"/>
              <a:ea typeface="方正特雅宋简" panose="02000000000000000000" pitchFamily="2" charset="-122"/>
            </a:endParaRPr>
          </a:p>
        </p:txBody>
      </p:sp>
      <p:cxnSp>
        <p:nvCxnSpPr>
          <p:cNvPr id="20" name="直接连接符 19">
            <a:extLst>
              <a:ext uri="{FF2B5EF4-FFF2-40B4-BE49-F238E27FC236}">
                <a16:creationId xmlns:a16="http://schemas.microsoft.com/office/drawing/2014/main" id="{57F800D6-9B42-4AD0-94AF-1E4C674D5F14}"/>
              </a:ext>
            </a:extLst>
          </p:cNvPr>
          <p:cNvCxnSpPr>
            <a:cxnSpLocks/>
          </p:cNvCxnSpPr>
          <p:nvPr/>
        </p:nvCxnSpPr>
        <p:spPr>
          <a:xfrm>
            <a:off x="1640858" y="2006007"/>
            <a:ext cx="1846237" cy="0"/>
          </a:xfrm>
          <a:prstGeom prst="line">
            <a:avLst/>
          </a:prstGeom>
          <a:ln w="57150">
            <a:solidFill>
              <a:srgbClr val="01559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8DB9D66D-C611-4DB7-8E84-685187D1D888}"/>
              </a:ext>
            </a:extLst>
          </p:cNvPr>
          <p:cNvPicPr>
            <a:picLocks noChangeAspect="1"/>
          </p:cNvPicPr>
          <p:nvPr/>
        </p:nvPicPr>
        <p:blipFill>
          <a:blip r:embed="rId4"/>
          <a:stretch>
            <a:fillRect/>
          </a:stretch>
        </p:blipFill>
        <p:spPr>
          <a:xfrm>
            <a:off x="8628185" y="657738"/>
            <a:ext cx="2627381" cy="347473"/>
          </a:xfrm>
          <a:prstGeom prst="rect">
            <a:avLst/>
          </a:prstGeom>
        </p:spPr>
      </p:pic>
    </p:spTree>
    <p:extLst>
      <p:ext uri="{BB962C8B-B14F-4D97-AF65-F5344CB8AC3E}">
        <p14:creationId xmlns:p14="http://schemas.microsoft.com/office/powerpoint/2010/main" val="2351877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710128B8-2641-483A-B891-1F73E1FBEC16}"/>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trans="20000" detail="10"/>
                    </a14:imgEffect>
                  </a14:imgLayer>
                </a14:imgProps>
              </a:ext>
            </a:extLst>
          </a:blip>
          <a:stretch>
            <a:fillRect/>
          </a:stretch>
        </p:blipFill>
        <p:spPr>
          <a:xfrm>
            <a:off x="8628185" y="657738"/>
            <a:ext cx="2627381" cy="347473"/>
          </a:xfrm>
          <a:prstGeom prst="rect">
            <a:avLst/>
          </a:prstGeom>
        </p:spPr>
      </p:pic>
      <p:cxnSp>
        <p:nvCxnSpPr>
          <p:cNvPr id="21" name="直接连接符 20">
            <a:extLst>
              <a:ext uri="{FF2B5EF4-FFF2-40B4-BE49-F238E27FC236}">
                <a16:creationId xmlns:a16="http://schemas.microsoft.com/office/drawing/2014/main" id="{C7336A75-BF35-4655-A855-3916A6E457E8}"/>
              </a:ext>
            </a:extLst>
          </p:cNvPr>
          <p:cNvCxnSpPr/>
          <p:nvPr/>
        </p:nvCxnSpPr>
        <p:spPr>
          <a:xfrm>
            <a:off x="760165" y="547178"/>
            <a:ext cx="0" cy="52881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CF16D551-AA5E-4340-9658-FF63BED2844E}"/>
              </a:ext>
            </a:extLst>
          </p:cNvPr>
          <p:cNvSpPr txBox="1"/>
          <p:nvPr/>
        </p:nvSpPr>
        <p:spPr>
          <a:xfrm>
            <a:off x="936435" y="478640"/>
            <a:ext cx="2359655" cy="584775"/>
          </a:xfrm>
          <a:prstGeom prst="rect">
            <a:avLst/>
          </a:prstGeom>
          <a:noFill/>
        </p:spPr>
        <p:txBody>
          <a:bodyPr wrap="square" rtlCol="0">
            <a:spAutoFit/>
          </a:bodyPr>
          <a:lstStyle/>
          <a:p>
            <a:r>
              <a:rPr lang="zh-CN" altLang="en-US" sz="3200" dirty="0">
                <a:solidFill>
                  <a:schemeClr val="bg1"/>
                </a:solidFill>
                <a:latin typeface="方正特雅宋简" panose="02000000000000000000" pitchFamily="2" charset="-122"/>
                <a:ea typeface="方正特雅宋简" panose="02000000000000000000" pitchFamily="2" charset="-122"/>
              </a:rPr>
              <a:t>论文答辩</a:t>
            </a:r>
          </a:p>
        </p:txBody>
      </p:sp>
      <p:sp>
        <p:nvSpPr>
          <p:cNvPr id="23" name="文本框 22">
            <a:extLst>
              <a:ext uri="{FF2B5EF4-FFF2-40B4-BE49-F238E27FC236}">
                <a16:creationId xmlns:a16="http://schemas.microsoft.com/office/drawing/2014/main" id="{98340592-6ECB-4654-A6A5-F2D3D2B1942E}"/>
              </a:ext>
            </a:extLst>
          </p:cNvPr>
          <p:cNvSpPr txBox="1"/>
          <p:nvPr/>
        </p:nvSpPr>
        <p:spPr>
          <a:xfrm>
            <a:off x="958468" y="488416"/>
            <a:ext cx="4155891" cy="646331"/>
          </a:xfrm>
          <a:prstGeom prst="rect">
            <a:avLst/>
          </a:prstGeom>
          <a:noFill/>
        </p:spPr>
        <p:txBody>
          <a:bodyPr wrap="square" rtlCol="0">
            <a:spAutoFit/>
          </a:bodyPr>
          <a:lstStyle/>
          <a:p>
            <a:r>
              <a:rPr lang="zh-CN" altLang="en-US" sz="3600" dirty="0">
                <a:latin typeface="方正特雅宋简" panose="02000000000000000000" pitchFamily="2" charset="-122"/>
                <a:ea typeface="方正特雅宋简" panose="02000000000000000000" pitchFamily="2" charset="-122"/>
              </a:rPr>
              <a:t>样例代码运行实例：</a:t>
            </a:r>
          </a:p>
        </p:txBody>
      </p:sp>
      <p:sp>
        <p:nvSpPr>
          <p:cNvPr id="25" name="矩形 24">
            <a:extLst>
              <a:ext uri="{FF2B5EF4-FFF2-40B4-BE49-F238E27FC236}">
                <a16:creationId xmlns:a16="http://schemas.microsoft.com/office/drawing/2014/main" id="{CA516022-B1E9-4A66-83A1-60BA9F04D7D6}"/>
              </a:ext>
            </a:extLst>
          </p:cNvPr>
          <p:cNvSpPr/>
          <p:nvPr/>
        </p:nvSpPr>
        <p:spPr>
          <a:xfrm>
            <a:off x="613799" y="547178"/>
            <a:ext cx="168400" cy="735579"/>
          </a:xfrm>
          <a:prstGeom prst="rect">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sp>
        <p:nvSpPr>
          <p:cNvPr id="10" name="文本框 9">
            <a:extLst>
              <a:ext uri="{FF2B5EF4-FFF2-40B4-BE49-F238E27FC236}">
                <a16:creationId xmlns:a16="http://schemas.microsoft.com/office/drawing/2014/main" id="{48A60E00-430B-A643-697B-D2AD4B63B205}"/>
              </a:ext>
            </a:extLst>
          </p:cNvPr>
          <p:cNvSpPr txBox="1"/>
          <p:nvPr/>
        </p:nvSpPr>
        <p:spPr>
          <a:xfrm>
            <a:off x="613799" y="1600538"/>
            <a:ext cx="5179676" cy="4524315"/>
          </a:xfrm>
          <a:prstGeom prst="rect">
            <a:avLst/>
          </a:prstGeom>
          <a:noFill/>
        </p:spPr>
        <p:txBody>
          <a:bodyPr wrap="square">
            <a:spAutoFit/>
          </a:bodyPr>
          <a:lstStyle/>
          <a:p>
            <a:r>
              <a:rPr lang="en-US" altLang="zh-CN" b="0" dirty="0">
                <a:solidFill>
                  <a:srgbClr val="000000"/>
                </a:solidFill>
                <a:effectLst/>
                <a:latin typeface="Consolas" panose="020B0609020204030204" pitchFamily="49" charset="0"/>
              </a:rPr>
              <a:t>- Dataset:</a:t>
            </a:r>
          </a:p>
          <a:p>
            <a:r>
              <a:rPr lang="en-US" altLang="zh-CN" b="0" dirty="0">
                <a:solidFill>
                  <a:srgbClr val="000000"/>
                </a:solidFill>
                <a:effectLst/>
                <a:latin typeface="Consolas" panose="020B0609020204030204" pitchFamily="49" charset="0"/>
              </a:rPr>
              <a:t>  - shakespeare.txt</a:t>
            </a:r>
          </a:p>
          <a:p>
            <a:r>
              <a:rPr lang="en-US" altLang="zh-CN" b="0" dirty="0">
                <a:solidFill>
                  <a:srgbClr val="000000"/>
                </a:solidFill>
                <a:effectLst/>
                <a:latin typeface="Consolas" panose="020B0609020204030204" pitchFamily="49" charset="0"/>
              </a:rPr>
              <a:t>  - 40000 lines</a:t>
            </a:r>
          </a:p>
          <a:p>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Begin:</a:t>
            </a:r>
          </a:p>
          <a:p>
            <a:r>
              <a:rPr lang="en-US" altLang="zh-CN" b="0" dirty="0">
                <a:solidFill>
                  <a:srgbClr val="000000"/>
                </a:solidFill>
                <a:effectLst/>
                <a:latin typeface="Consolas" panose="020B0609020204030204" pitchFamily="49" charset="0"/>
              </a:rPr>
              <a:t>  - "ROMEO:"</a:t>
            </a:r>
          </a:p>
          <a:p>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Parameter:</a:t>
            </a:r>
          </a:p>
          <a:p>
            <a:r>
              <a:rPr lang="en-US" altLang="zh-CN" b="0" dirty="0">
                <a:solidFill>
                  <a:srgbClr val="000000"/>
                </a:solidFill>
                <a:effectLst/>
                <a:latin typeface="Consolas" panose="020B0609020204030204" pitchFamily="49" charset="0"/>
              </a:rPr>
              <a:t>  - </a:t>
            </a:r>
            <a:r>
              <a:rPr lang="en-US" altLang="zh-CN" b="0" dirty="0">
                <a:solidFill>
                  <a:srgbClr val="FF0000"/>
                </a:solidFill>
                <a:effectLst/>
                <a:latin typeface="Consolas" panose="020B0609020204030204" pitchFamily="49" charset="0"/>
              </a:rPr>
              <a:t>temperature = 1.0</a:t>
            </a:r>
          </a:p>
          <a:p>
            <a:r>
              <a:rPr lang="en-US" altLang="zh-CN" b="0" dirty="0">
                <a:solidFill>
                  <a:srgbClr val="000000"/>
                </a:solidFill>
                <a:effectLst/>
                <a:latin typeface="Consolas" panose="020B0609020204030204" pitchFamily="49" charset="0"/>
              </a:rPr>
              <a:t>  - </a:t>
            </a:r>
            <a:r>
              <a:rPr lang="en-US" altLang="zh-CN" b="0" dirty="0">
                <a:solidFill>
                  <a:srgbClr val="FF0000"/>
                </a:solidFill>
                <a:effectLst/>
                <a:latin typeface="Consolas" panose="020B0609020204030204" pitchFamily="49" charset="0"/>
              </a:rPr>
              <a:t>EPOCHS = 10</a:t>
            </a:r>
          </a:p>
          <a:p>
            <a:r>
              <a:rPr lang="en-US" altLang="zh-CN" b="0" dirty="0">
                <a:solidFill>
                  <a:srgbClr val="000000"/>
                </a:solidFill>
                <a:effectLst/>
                <a:latin typeface="Consolas" panose="020B0609020204030204" pitchFamily="49" charset="0"/>
              </a:rPr>
              <a:t>  - BATCH_SIZE = 64</a:t>
            </a:r>
          </a:p>
          <a:p>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Environment:</a:t>
            </a:r>
          </a:p>
          <a:p>
            <a:r>
              <a:rPr lang="en-US" altLang="zh-CN" b="0" dirty="0">
                <a:solidFill>
                  <a:srgbClr val="000000"/>
                </a:solidFill>
                <a:effectLst/>
                <a:latin typeface="Consolas" panose="020B0609020204030204" pitchFamily="49" charset="0"/>
              </a:rPr>
              <a:t>  - python 3.7.13</a:t>
            </a:r>
          </a:p>
          <a:p>
            <a:r>
              <a:rPr lang="en-US" altLang="zh-CN" b="0" dirty="0">
                <a:solidFill>
                  <a:srgbClr val="000000"/>
                </a:solidFill>
                <a:effectLst/>
                <a:latin typeface="Consolas" panose="020B0609020204030204" pitchFamily="49" charset="0"/>
              </a:rPr>
              <a:t>  - anaconda 4.10.3</a:t>
            </a:r>
          </a:p>
          <a:p>
            <a:r>
              <a:rPr lang="en-US" altLang="zh-CN" b="0" dirty="0">
                <a:solidFill>
                  <a:srgbClr val="000000"/>
                </a:solidFill>
                <a:effectLst/>
                <a:latin typeface="Consolas" panose="020B0609020204030204" pitchFamily="49" charset="0"/>
              </a:rPr>
              <a:t>  - </a:t>
            </a:r>
            <a:r>
              <a:rPr lang="en-US" altLang="zh-CN" b="0" dirty="0" err="1">
                <a:solidFill>
                  <a:srgbClr val="000000"/>
                </a:solidFill>
                <a:effectLst/>
                <a:latin typeface="Consolas" panose="020B0609020204030204" pitchFamily="49" charset="0"/>
              </a:rPr>
              <a:t>tensorflow</a:t>
            </a:r>
            <a:r>
              <a:rPr lang="en-US" altLang="zh-CN" b="0" dirty="0">
                <a:solidFill>
                  <a:srgbClr val="000000"/>
                </a:solidFill>
                <a:effectLst/>
                <a:latin typeface="Consolas" panose="020B0609020204030204" pitchFamily="49" charset="0"/>
              </a:rPr>
              <a:t> 1.15.0</a:t>
            </a:r>
          </a:p>
        </p:txBody>
      </p:sp>
      <p:sp>
        <p:nvSpPr>
          <p:cNvPr id="12" name="文本框 11">
            <a:extLst>
              <a:ext uri="{FF2B5EF4-FFF2-40B4-BE49-F238E27FC236}">
                <a16:creationId xmlns:a16="http://schemas.microsoft.com/office/drawing/2014/main" id="{F52B6414-5BD1-C66F-D449-AC78D514BA51}"/>
              </a:ext>
            </a:extLst>
          </p:cNvPr>
          <p:cNvSpPr txBox="1"/>
          <p:nvPr/>
        </p:nvSpPr>
        <p:spPr>
          <a:xfrm>
            <a:off x="5136395" y="225315"/>
            <a:ext cx="6097136" cy="5078313"/>
          </a:xfrm>
          <a:prstGeom prst="rect">
            <a:avLst/>
          </a:prstGeom>
          <a:noFill/>
        </p:spPr>
        <p:txBody>
          <a:bodyPr wrap="square">
            <a:spAutoFit/>
          </a:bodyPr>
          <a:lstStyle/>
          <a:p>
            <a:r>
              <a:rPr lang="en-US" altLang="zh-CN" dirty="0"/>
              <a:t>ROMEO: thou wantons from his deals!</a:t>
            </a:r>
          </a:p>
          <a:p>
            <a:r>
              <a:rPr lang="en-US" altLang="zh-CN" dirty="0"/>
              <a:t>Ah, woo my authority;</a:t>
            </a:r>
          </a:p>
          <a:p>
            <a:r>
              <a:rPr lang="en-US" altLang="zh-CN" dirty="0"/>
              <a:t>Lead part of good crest, her sight:</a:t>
            </a:r>
          </a:p>
          <a:p>
            <a:r>
              <a:rPr lang="en-US" altLang="zh-CN" dirty="0"/>
              <a:t>and made me in time to speak.</a:t>
            </a:r>
          </a:p>
          <a:p>
            <a:r>
              <a:rPr lang="en-US" altLang="zh-CN" dirty="0"/>
              <a:t>We cannot well ask his own.</a:t>
            </a:r>
          </a:p>
          <a:p>
            <a:endParaRPr lang="en-US" altLang="zh-CN" dirty="0"/>
          </a:p>
          <a:p>
            <a:r>
              <a:rPr lang="en-US" altLang="zh-CN" dirty="0"/>
              <a:t>LEONTES:</a:t>
            </a:r>
          </a:p>
          <a:p>
            <a:r>
              <a:rPr lang="en-US" altLang="zh-CN" dirty="0"/>
              <a:t>Dost thou </a:t>
            </a:r>
            <a:r>
              <a:rPr lang="en-US" altLang="zh-CN" dirty="0" err="1"/>
              <a:t>openix'd</a:t>
            </a:r>
            <a:r>
              <a:rPr lang="en-US" altLang="zh-CN" dirty="0"/>
              <a:t>,</a:t>
            </a:r>
          </a:p>
          <a:p>
            <a:r>
              <a:rPr lang="en-US" altLang="zh-CN" dirty="0"/>
              <a:t>you may be true and Claudio.</a:t>
            </a:r>
          </a:p>
          <a:p>
            <a:endParaRPr lang="en-US" altLang="zh-CN" dirty="0"/>
          </a:p>
          <a:p>
            <a:r>
              <a:rPr lang="en-US" altLang="zh-CN" dirty="0"/>
              <a:t>PETRUCHIO:</a:t>
            </a:r>
          </a:p>
          <a:p>
            <a:r>
              <a:rPr lang="en-US" altLang="zh-CN" dirty="0"/>
              <a:t>I would pray where he is come again;</a:t>
            </a:r>
          </a:p>
          <a:p>
            <a:r>
              <a:rPr lang="en-US" altLang="zh-CN" dirty="0"/>
              <a:t>And </a:t>
            </a:r>
            <a:r>
              <a:rPr lang="en-US" altLang="zh-CN" dirty="0" err="1"/>
              <a:t>thom</a:t>
            </a:r>
            <a:r>
              <a:rPr lang="en-US" altLang="zh-CN" dirty="0"/>
              <a:t> be </a:t>
            </a:r>
            <a:r>
              <a:rPr lang="en-US" altLang="zh-CN" dirty="0" err="1"/>
              <a:t>piecestre</a:t>
            </a:r>
            <a:r>
              <a:rPr lang="en-US" altLang="zh-CN" dirty="0"/>
              <a:t> would acquainted with those in</a:t>
            </a:r>
          </a:p>
          <a:p>
            <a:r>
              <a:rPr lang="en-US" altLang="zh-CN" dirty="0"/>
              <a:t>Frozen back. Besides, your suspicion,</a:t>
            </a:r>
          </a:p>
          <a:p>
            <a:r>
              <a:rPr lang="en-US" altLang="zh-CN" dirty="0"/>
              <a:t>A mother of my </a:t>
            </a:r>
            <a:r>
              <a:rPr lang="en-US" altLang="zh-CN" dirty="0" err="1"/>
              <a:t>upues</a:t>
            </a:r>
            <a:r>
              <a:rPr lang="en-US" altLang="zh-CN" dirty="0"/>
              <a:t> him hither: </a:t>
            </a:r>
            <a:r>
              <a:rPr lang="en-US" altLang="zh-CN" dirty="0" err="1"/>
              <a:t>Merancies</a:t>
            </a:r>
            <a:endParaRPr lang="en-US" altLang="zh-CN" dirty="0"/>
          </a:p>
          <a:p>
            <a:r>
              <a:rPr lang="en-US" altLang="zh-CN" dirty="0"/>
              <a:t>Of noble </a:t>
            </a:r>
            <a:r>
              <a:rPr lang="en-US" altLang="zh-CN" dirty="0" err="1"/>
              <a:t>lengest</a:t>
            </a:r>
            <a:r>
              <a:rPr lang="en-US" altLang="zh-CN" dirty="0"/>
              <a:t> to my </a:t>
            </a:r>
            <a:r>
              <a:rPr lang="en-US" altLang="zh-CN" dirty="0" err="1"/>
              <a:t>briter</a:t>
            </a:r>
            <a:r>
              <a:rPr lang="en-US" altLang="zh-CN" dirty="0"/>
              <a:t>.</a:t>
            </a:r>
          </a:p>
          <a:p>
            <a:r>
              <a:rPr lang="en-US" altLang="zh-CN" dirty="0"/>
              <a:t>What, so about:</a:t>
            </a:r>
          </a:p>
          <a:p>
            <a:r>
              <a:rPr lang="en-US" altLang="zh-CN" dirty="0"/>
              <a:t>And like one justice are first.</a:t>
            </a:r>
          </a:p>
        </p:txBody>
      </p:sp>
      <p:sp>
        <p:nvSpPr>
          <p:cNvPr id="13" name="文本占位符 2">
            <a:extLst>
              <a:ext uri="{FF2B5EF4-FFF2-40B4-BE49-F238E27FC236}">
                <a16:creationId xmlns:a16="http://schemas.microsoft.com/office/drawing/2014/main" id="{5BFDBA9A-1481-D2F4-4935-EB3FFE9D1BDE}"/>
              </a:ext>
            </a:extLst>
          </p:cNvPr>
          <p:cNvSpPr txBox="1">
            <a:spLocks/>
          </p:cNvSpPr>
          <p:nvPr/>
        </p:nvSpPr>
        <p:spPr>
          <a:xfrm>
            <a:off x="5136396" y="5459182"/>
            <a:ext cx="6345452" cy="7631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40000"/>
              </a:lnSpc>
              <a:spcBef>
                <a:spcPts val="0"/>
              </a:spcBef>
              <a:spcAft>
                <a:spcPts val="600"/>
              </a:spcAft>
              <a:buNone/>
            </a:pPr>
            <a:r>
              <a:rPr kumimoji="1" lang="zh-CN" altLang="en-US" sz="2400" b="1" dirty="0">
                <a:latin typeface="微软雅黑" panose="020B0503020204020204" pitchFamily="34" charset="-122"/>
                <a:ea typeface="微软雅黑" panose="020B0503020204020204" pitchFamily="34" charset="-122"/>
              </a:rPr>
              <a:t>高温状态下，有较多错误单词，可读性较低</a:t>
            </a:r>
          </a:p>
        </p:txBody>
      </p:sp>
    </p:spTree>
    <p:extLst>
      <p:ext uri="{BB962C8B-B14F-4D97-AF65-F5344CB8AC3E}">
        <p14:creationId xmlns:p14="http://schemas.microsoft.com/office/powerpoint/2010/main" val="3283825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710128B8-2641-483A-B891-1F73E1FBEC16}"/>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trans="20000" detail="10"/>
                    </a14:imgEffect>
                  </a14:imgLayer>
                </a14:imgProps>
              </a:ext>
            </a:extLst>
          </a:blip>
          <a:stretch>
            <a:fillRect/>
          </a:stretch>
        </p:blipFill>
        <p:spPr>
          <a:xfrm>
            <a:off x="8628185" y="657738"/>
            <a:ext cx="2627381" cy="347473"/>
          </a:xfrm>
          <a:prstGeom prst="rect">
            <a:avLst/>
          </a:prstGeom>
        </p:spPr>
      </p:pic>
      <p:cxnSp>
        <p:nvCxnSpPr>
          <p:cNvPr id="21" name="直接连接符 20">
            <a:extLst>
              <a:ext uri="{FF2B5EF4-FFF2-40B4-BE49-F238E27FC236}">
                <a16:creationId xmlns:a16="http://schemas.microsoft.com/office/drawing/2014/main" id="{C7336A75-BF35-4655-A855-3916A6E457E8}"/>
              </a:ext>
            </a:extLst>
          </p:cNvPr>
          <p:cNvCxnSpPr/>
          <p:nvPr/>
        </p:nvCxnSpPr>
        <p:spPr>
          <a:xfrm>
            <a:off x="760165" y="547178"/>
            <a:ext cx="0" cy="52881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CF16D551-AA5E-4340-9658-FF63BED2844E}"/>
              </a:ext>
            </a:extLst>
          </p:cNvPr>
          <p:cNvSpPr txBox="1"/>
          <p:nvPr/>
        </p:nvSpPr>
        <p:spPr>
          <a:xfrm>
            <a:off x="936435" y="478640"/>
            <a:ext cx="2359655" cy="584775"/>
          </a:xfrm>
          <a:prstGeom prst="rect">
            <a:avLst/>
          </a:prstGeom>
          <a:noFill/>
        </p:spPr>
        <p:txBody>
          <a:bodyPr wrap="square" rtlCol="0">
            <a:spAutoFit/>
          </a:bodyPr>
          <a:lstStyle/>
          <a:p>
            <a:r>
              <a:rPr lang="zh-CN" altLang="en-US" sz="3200" dirty="0">
                <a:solidFill>
                  <a:schemeClr val="bg1"/>
                </a:solidFill>
                <a:latin typeface="方正特雅宋简" panose="02000000000000000000" pitchFamily="2" charset="-122"/>
                <a:ea typeface="方正特雅宋简" panose="02000000000000000000" pitchFamily="2" charset="-122"/>
              </a:rPr>
              <a:t>论文答辩</a:t>
            </a:r>
          </a:p>
        </p:txBody>
      </p:sp>
      <p:sp>
        <p:nvSpPr>
          <p:cNvPr id="25" name="矩形 24">
            <a:extLst>
              <a:ext uri="{FF2B5EF4-FFF2-40B4-BE49-F238E27FC236}">
                <a16:creationId xmlns:a16="http://schemas.microsoft.com/office/drawing/2014/main" id="{CA516022-B1E9-4A66-83A1-60BA9F04D7D6}"/>
              </a:ext>
            </a:extLst>
          </p:cNvPr>
          <p:cNvSpPr/>
          <p:nvPr/>
        </p:nvSpPr>
        <p:spPr>
          <a:xfrm>
            <a:off x="613799" y="547178"/>
            <a:ext cx="168400" cy="735579"/>
          </a:xfrm>
          <a:prstGeom prst="rect">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sp>
        <p:nvSpPr>
          <p:cNvPr id="10" name="文本框 9">
            <a:extLst>
              <a:ext uri="{FF2B5EF4-FFF2-40B4-BE49-F238E27FC236}">
                <a16:creationId xmlns:a16="http://schemas.microsoft.com/office/drawing/2014/main" id="{48A60E00-430B-A643-697B-D2AD4B63B205}"/>
              </a:ext>
            </a:extLst>
          </p:cNvPr>
          <p:cNvSpPr txBox="1"/>
          <p:nvPr/>
        </p:nvSpPr>
        <p:spPr>
          <a:xfrm>
            <a:off x="613799" y="1600538"/>
            <a:ext cx="5179676" cy="4524315"/>
          </a:xfrm>
          <a:prstGeom prst="rect">
            <a:avLst/>
          </a:prstGeom>
          <a:noFill/>
        </p:spPr>
        <p:txBody>
          <a:bodyPr wrap="square">
            <a:spAutoFit/>
          </a:bodyPr>
          <a:lstStyle/>
          <a:p>
            <a:r>
              <a:rPr lang="en-US" altLang="zh-CN" b="0" dirty="0">
                <a:solidFill>
                  <a:srgbClr val="000000"/>
                </a:solidFill>
                <a:effectLst/>
                <a:latin typeface="Consolas" panose="020B0609020204030204" pitchFamily="49" charset="0"/>
              </a:rPr>
              <a:t>- Dataset:</a:t>
            </a:r>
          </a:p>
          <a:p>
            <a:r>
              <a:rPr lang="en-US" altLang="zh-CN" b="0" dirty="0">
                <a:solidFill>
                  <a:srgbClr val="000000"/>
                </a:solidFill>
                <a:effectLst/>
                <a:latin typeface="Consolas" panose="020B0609020204030204" pitchFamily="49" charset="0"/>
              </a:rPr>
              <a:t>  - shakespeare.txt</a:t>
            </a:r>
          </a:p>
          <a:p>
            <a:r>
              <a:rPr lang="en-US" altLang="zh-CN" b="0" dirty="0">
                <a:solidFill>
                  <a:srgbClr val="000000"/>
                </a:solidFill>
                <a:effectLst/>
                <a:latin typeface="Consolas" panose="020B0609020204030204" pitchFamily="49" charset="0"/>
              </a:rPr>
              <a:t>  - 40000 lines</a:t>
            </a:r>
          </a:p>
          <a:p>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Begin:</a:t>
            </a:r>
          </a:p>
          <a:p>
            <a:r>
              <a:rPr lang="en-US" altLang="zh-CN" b="0" dirty="0">
                <a:solidFill>
                  <a:srgbClr val="000000"/>
                </a:solidFill>
                <a:effectLst/>
                <a:latin typeface="Consolas" panose="020B0609020204030204" pitchFamily="49" charset="0"/>
              </a:rPr>
              <a:t>  - "ROMEO:"</a:t>
            </a:r>
          </a:p>
          <a:p>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Parameter:</a:t>
            </a:r>
          </a:p>
          <a:p>
            <a:r>
              <a:rPr lang="en-US" altLang="zh-CN" b="0" dirty="0">
                <a:solidFill>
                  <a:srgbClr val="000000"/>
                </a:solidFill>
                <a:effectLst/>
                <a:latin typeface="Consolas" panose="020B0609020204030204" pitchFamily="49" charset="0"/>
              </a:rPr>
              <a:t>  - </a:t>
            </a:r>
            <a:r>
              <a:rPr lang="en-US" altLang="zh-CN" b="0" dirty="0">
                <a:solidFill>
                  <a:srgbClr val="FF0000"/>
                </a:solidFill>
                <a:effectLst/>
                <a:latin typeface="Consolas" panose="020B0609020204030204" pitchFamily="49" charset="0"/>
              </a:rPr>
              <a:t>temperature = 0.5</a:t>
            </a:r>
          </a:p>
          <a:p>
            <a:r>
              <a:rPr lang="en-US" altLang="zh-CN" b="0" dirty="0">
                <a:solidFill>
                  <a:srgbClr val="000000"/>
                </a:solidFill>
                <a:effectLst/>
                <a:latin typeface="Consolas" panose="020B0609020204030204" pitchFamily="49" charset="0"/>
              </a:rPr>
              <a:t>  - </a:t>
            </a:r>
            <a:r>
              <a:rPr lang="en-US" altLang="zh-CN" b="0" dirty="0">
                <a:solidFill>
                  <a:srgbClr val="FF0000"/>
                </a:solidFill>
                <a:effectLst/>
                <a:latin typeface="Consolas" panose="020B0609020204030204" pitchFamily="49" charset="0"/>
              </a:rPr>
              <a:t>EPOCHS = 10</a:t>
            </a:r>
          </a:p>
          <a:p>
            <a:r>
              <a:rPr lang="en-US" altLang="zh-CN" b="0" dirty="0">
                <a:solidFill>
                  <a:srgbClr val="000000"/>
                </a:solidFill>
                <a:effectLst/>
                <a:latin typeface="Consolas" panose="020B0609020204030204" pitchFamily="49" charset="0"/>
              </a:rPr>
              <a:t>  - BATCH_SIZE = 64</a:t>
            </a:r>
          </a:p>
          <a:p>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Environment:</a:t>
            </a:r>
          </a:p>
          <a:p>
            <a:r>
              <a:rPr lang="en-US" altLang="zh-CN" b="0" dirty="0">
                <a:solidFill>
                  <a:srgbClr val="000000"/>
                </a:solidFill>
                <a:effectLst/>
                <a:latin typeface="Consolas" panose="020B0609020204030204" pitchFamily="49" charset="0"/>
              </a:rPr>
              <a:t>  - python 3.7.13</a:t>
            </a:r>
          </a:p>
          <a:p>
            <a:r>
              <a:rPr lang="en-US" altLang="zh-CN" b="0" dirty="0">
                <a:solidFill>
                  <a:srgbClr val="000000"/>
                </a:solidFill>
                <a:effectLst/>
                <a:latin typeface="Consolas" panose="020B0609020204030204" pitchFamily="49" charset="0"/>
              </a:rPr>
              <a:t>  - anaconda 4.10.3</a:t>
            </a:r>
          </a:p>
          <a:p>
            <a:r>
              <a:rPr lang="en-US" altLang="zh-CN" b="0" dirty="0">
                <a:solidFill>
                  <a:srgbClr val="000000"/>
                </a:solidFill>
                <a:effectLst/>
                <a:latin typeface="Consolas" panose="020B0609020204030204" pitchFamily="49" charset="0"/>
              </a:rPr>
              <a:t>  - </a:t>
            </a:r>
            <a:r>
              <a:rPr lang="en-US" altLang="zh-CN" b="0" dirty="0" err="1">
                <a:solidFill>
                  <a:srgbClr val="000000"/>
                </a:solidFill>
                <a:effectLst/>
                <a:latin typeface="Consolas" panose="020B0609020204030204" pitchFamily="49" charset="0"/>
              </a:rPr>
              <a:t>tensorflow</a:t>
            </a:r>
            <a:r>
              <a:rPr lang="en-US" altLang="zh-CN" b="0" dirty="0">
                <a:solidFill>
                  <a:srgbClr val="000000"/>
                </a:solidFill>
                <a:effectLst/>
                <a:latin typeface="Consolas" panose="020B0609020204030204" pitchFamily="49" charset="0"/>
              </a:rPr>
              <a:t> 1.15.0</a:t>
            </a:r>
          </a:p>
        </p:txBody>
      </p:sp>
      <p:sp>
        <p:nvSpPr>
          <p:cNvPr id="12" name="文本框 11">
            <a:extLst>
              <a:ext uri="{FF2B5EF4-FFF2-40B4-BE49-F238E27FC236}">
                <a16:creationId xmlns:a16="http://schemas.microsoft.com/office/drawing/2014/main" id="{F52B6414-5BD1-C66F-D449-AC78D514BA51}"/>
              </a:ext>
            </a:extLst>
          </p:cNvPr>
          <p:cNvSpPr txBox="1"/>
          <p:nvPr/>
        </p:nvSpPr>
        <p:spPr>
          <a:xfrm>
            <a:off x="5114359" y="223947"/>
            <a:ext cx="6097136" cy="5355312"/>
          </a:xfrm>
          <a:prstGeom prst="rect">
            <a:avLst/>
          </a:prstGeom>
          <a:noFill/>
        </p:spPr>
        <p:txBody>
          <a:bodyPr wrap="square">
            <a:spAutoFit/>
          </a:bodyPr>
          <a:lstStyle/>
          <a:p>
            <a:r>
              <a:rPr lang="en-US" altLang="zh-CN" dirty="0"/>
              <a:t>ROMEO: do you hear, a </a:t>
            </a:r>
            <a:r>
              <a:rPr lang="en-US" altLang="zh-CN" dirty="0" err="1"/>
              <a:t>dishonour</a:t>
            </a:r>
            <a:endParaRPr lang="en-US" altLang="zh-CN" dirty="0"/>
          </a:p>
          <a:p>
            <a:r>
              <a:rPr lang="en-US" altLang="zh-CN" dirty="0"/>
              <a:t>That stands before thee was the storms</a:t>
            </a:r>
          </a:p>
          <a:p>
            <a:r>
              <a:rPr lang="en-US" altLang="zh-CN" dirty="0"/>
              <a:t>Which for the shame of your </a:t>
            </a:r>
            <a:r>
              <a:rPr lang="en-US" altLang="zh-CN" dirty="0" err="1"/>
              <a:t>bectaring</a:t>
            </a:r>
            <a:r>
              <a:rPr lang="en-US" altLang="zh-CN" dirty="0"/>
              <a:t> to his leave.</a:t>
            </a:r>
          </a:p>
          <a:p>
            <a:endParaRPr lang="en-US" altLang="zh-CN" dirty="0"/>
          </a:p>
          <a:p>
            <a:r>
              <a:rPr lang="en-US" altLang="zh-CN" dirty="0"/>
              <a:t>LADY CAPULET:</a:t>
            </a:r>
          </a:p>
          <a:p>
            <a:r>
              <a:rPr lang="en-US" altLang="zh-CN" dirty="0"/>
              <a:t>He was not much in more strange,</a:t>
            </a:r>
          </a:p>
          <a:p>
            <a:r>
              <a:rPr lang="en-US" altLang="zh-CN" dirty="0"/>
              <a:t>I come to me with your spirits,</a:t>
            </a:r>
          </a:p>
          <a:p>
            <a:r>
              <a:rPr lang="en-US" altLang="zh-CN" dirty="0"/>
              <a:t>As thou art thereof: there lies her bed we proclaim</a:t>
            </a:r>
          </a:p>
          <a:p>
            <a:r>
              <a:rPr lang="en-US" altLang="zh-CN" dirty="0"/>
              <a:t>And therefore be well appear: therefore be the world,</a:t>
            </a:r>
          </a:p>
          <a:p>
            <a:r>
              <a:rPr lang="en-US" altLang="zh-CN" dirty="0"/>
              <a:t>That he hath been between their men provoked there</a:t>
            </a:r>
          </a:p>
          <a:p>
            <a:r>
              <a:rPr lang="en-US" altLang="zh-CN" dirty="0"/>
              <a:t>In the sun that shall be so </a:t>
            </a:r>
            <a:r>
              <a:rPr lang="en-US" altLang="zh-CN" dirty="0" err="1"/>
              <a:t>brist</a:t>
            </a:r>
            <a:r>
              <a:rPr lang="en-US" altLang="zh-CN" dirty="0"/>
              <a:t>,</a:t>
            </a:r>
          </a:p>
          <a:p>
            <a:r>
              <a:rPr lang="en-US" altLang="zh-CN" dirty="0"/>
              <a:t>And with his place by the head of heaven</a:t>
            </a:r>
          </a:p>
          <a:p>
            <a:r>
              <a:rPr lang="en-US" altLang="zh-CN" dirty="0"/>
              <a:t>I am content to wake on the bear there were not the way</a:t>
            </a:r>
          </a:p>
          <a:p>
            <a:r>
              <a:rPr lang="en-US" altLang="zh-CN" dirty="0"/>
              <a:t>Had </a:t>
            </a:r>
            <a:r>
              <a:rPr lang="en-US" altLang="zh-CN" dirty="0" err="1"/>
              <a:t>call'd</a:t>
            </a:r>
            <a:r>
              <a:rPr lang="en-US" altLang="zh-CN" dirty="0"/>
              <a:t> your father lies the day of heart,</a:t>
            </a:r>
          </a:p>
          <a:p>
            <a:r>
              <a:rPr lang="en-US" altLang="zh-CN" dirty="0"/>
              <a:t>That he hath with your grace.</a:t>
            </a:r>
          </a:p>
          <a:p>
            <a:endParaRPr lang="en-US" altLang="zh-CN" dirty="0"/>
          </a:p>
          <a:p>
            <a:r>
              <a:rPr lang="en-US" altLang="zh-CN" dirty="0"/>
              <a:t>QUEEN MARGARET:</a:t>
            </a:r>
          </a:p>
          <a:p>
            <a:r>
              <a:rPr lang="en-US" altLang="zh-CN" dirty="0"/>
              <a:t>What should I be heard of her, therefore, be gone to speak.</a:t>
            </a:r>
          </a:p>
          <a:p>
            <a:endParaRPr lang="en-US" altLang="zh-CN" dirty="0"/>
          </a:p>
        </p:txBody>
      </p:sp>
      <p:sp>
        <p:nvSpPr>
          <p:cNvPr id="9" name="文本占位符 2">
            <a:extLst>
              <a:ext uri="{FF2B5EF4-FFF2-40B4-BE49-F238E27FC236}">
                <a16:creationId xmlns:a16="http://schemas.microsoft.com/office/drawing/2014/main" id="{E398B34F-6DC6-207A-47FC-E87C4892D047}"/>
              </a:ext>
            </a:extLst>
          </p:cNvPr>
          <p:cNvSpPr txBox="1">
            <a:spLocks/>
          </p:cNvSpPr>
          <p:nvPr/>
        </p:nvSpPr>
        <p:spPr>
          <a:xfrm>
            <a:off x="5136396" y="5459182"/>
            <a:ext cx="6345452" cy="7631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40000"/>
              </a:lnSpc>
              <a:spcBef>
                <a:spcPts val="0"/>
              </a:spcBef>
              <a:spcAft>
                <a:spcPts val="600"/>
              </a:spcAft>
              <a:buNone/>
            </a:pPr>
            <a:r>
              <a:rPr kumimoji="1" lang="zh-CN" altLang="en-US" sz="2400" b="1" dirty="0">
                <a:latin typeface="微软雅黑" panose="020B0503020204020204" pitchFamily="34" charset="-122"/>
                <a:ea typeface="微软雅黑" panose="020B0503020204020204" pitchFamily="34" charset="-122"/>
              </a:rPr>
              <a:t>低温状态下，有较少错误单词，可读性较高，但是内容偏向与保守，下文会继续体现</a:t>
            </a:r>
          </a:p>
        </p:txBody>
      </p:sp>
      <p:sp>
        <p:nvSpPr>
          <p:cNvPr id="14" name="文本框 13">
            <a:extLst>
              <a:ext uri="{FF2B5EF4-FFF2-40B4-BE49-F238E27FC236}">
                <a16:creationId xmlns:a16="http://schemas.microsoft.com/office/drawing/2014/main" id="{DC54ABE0-26A3-7EB1-6F82-AC2B90BEC702}"/>
              </a:ext>
            </a:extLst>
          </p:cNvPr>
          <p:cNvSpPr txBox="1"/>
          <p:nvPr/>
        </p:nvSpPr>
        <p:spPr>
          <a:xfrm>
            <a:off x="958468" y="488416"/>
            <a:ext cx="4155891" cy="646331"/>
          </a:xfrm>
          <a:prstGeom prst="rect">
            <a:avLst/>
          </a:prstGeom>
          <a:noFill/>
        </p:spPr>
        <p:txBody>
          <a:bodyPr wrap="square" rtlCol="0">
            <a:spAutoFit/>
          </a:bodyPr>
          <a:lstStyle/>
          <a:p>
            <a:r>
              <a:rPr lang="zh-CN" altLang="en-US" sz="3600" dirty="0">
                <a:latin typeface="方正特雅宋简" panose="02000000000000000000" pitchFamily="2" charset="-122"/>
                <a:ea typeface="方正特雅宋简" panose="02000000000000000000" pitchFamily="2" charset="-122"/>
              </a:rPr>
              <a:t>样例代码运行实例：</a:t>
            </a:r>
          </a:p>
        </p:txBody>
      </p:sp>
    </p:spTree>
    <p:extLst>
      <p:ext uri="{BB962C8B-B14F-4D97-AF65-F5344CB8AC3E}">
        <p14:creationId xmlns:p14="http://schemas.microsoft.com/office/powerpoint/2010/main" val="22319708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1663</TotalTime>
  <Words>1627</Words>
  <Application>Microsoft Office PowerPoint</Application>
  <PresentationFormat>宽屏</PresentationFormat>
  <Paragraphs>227</Paragraphs>
  <Slides>17</Slides>
  <Notes>10</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17</vt:i4>
      </vt:variant>
    </vt:vector>
  </HeadingPairs>
  <TitlesOfParts>
    <vt:vector size="33" baseType="lpstr">
      <vt:lpstr>Franklin Gothic</vt:lpstr>
      <vt:lpstr>等线</vt:lpstr>
      <vt:lpstr>等线 Light</vt:lpstr>
      <vt:lpstr>方正粗黑宋简体</vt:lpstr>
      <vt:lpstr>方正特雅宋简</vt:lpstr>
      <vt:lpstr>思源黑体</vt:lpstr>
      <vt:lpstr>微软雅黑</vt:lpstr>
      <vt:lpstr>Arial</vt:lpstr>
      <vt:lpstr>Calibri</vt:lpstr>
      <vt:lpstr>Century Gothic</vt:lpstr>
      <vt:lpstr>Consolas</vt:lpstr>
      <vt:lpstr>Segoe UI</vt:lpstr>
      <vt:lpstr>Segoe UI Light</vt:lpstr>
      <vt:lpstr>Times New Roman</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Ye Nicholas</dc:creator>
  <cp:lastModifiedBy>Ye Nicholas</cp:lastModifiedBy>
  <cp:revision>356</cp:revision>
  <dcterms:created xsi:type="dcterms:W3CDTF">2019-03-24T08:05:24Z</dcterms:created>
  <dcterms:modified xsi:type="dcterms:W3CDTF">2022-05-05T00:58:07Z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2019-04-12T10:07:22.8859653Z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3fdc9593-6a9d-4101-891c-069897c912a4</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